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20"/>
  </p:notesMasterIdLst>
  <p:sldIdLst>
    <p:sldId id="272" r:id="rId2"/>
    <p:sldId id="273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12192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558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40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40B87-76C1-4C81-BC7A-A2718FDF14F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AA73-F9D0-4E3E-8F02-0C83AC59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82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66202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105979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05749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922510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3191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49657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745062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600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40B87-76C1-4C81-BC7A-A2718FDF14F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AA73-F9D0-4E3E-8F02-0C83AC59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32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63994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35614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85815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94875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27447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80311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10701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75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13" Type="http://schemas.openxmlformats.org/officeDocument/2006/relationships/image" Target="../media/image148.png"/><Relationship Id="rId18" Type="http://schemas.openxmlformats.org/officeDocument/2006/relationships/image" Target="../media/image153.png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12" Type="http://schemas.openxmlformats.org/officeDocument/2006/relationships/image" Target="../media/image147.png"/><Relationship Id="rId17" Type="http://schemas.openxmlformats.org/officeDocument/2006/relationships/image" Target="../media/image152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5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1.png"/><Relationship Id="rId11" Type="http://schemas.openxmlformats.org/officeDocument/2006/relationships/image" Target="../media/image146.png"/><Relationship Id="rId5" Type="http://schemas.openxmlformats.org/officeDocument/2006/relationships/image" Target="../media/image140.png"/><Relationship Id="rId15" Type="http://schemas.openxmlformats.org/officeDocument/2006/relationships/image" Target="../media/image150.png"/><Relationship Id="rId10" Type="http://schemas.openxmlformats.org/officeDocument/2006/relationships/image" Target="../media/image145.png"/><Relationship Id="rId19" Type="http://schemas.openxmlformats.org/officeDocument/2006/relationships/image" Target="../media/image154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Relationship Id="rId14" Type="http://schemas.openxmlformats.org/officeDocument/2006/relationships/image" Target="../media/image1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13" Type="http://schemas.openxmlformats.org/officeDocument/2006/relationships/image" Target="../media/image164.png"/><Relationship Id="rId18" Type="http://schemas.openxmlformats.org/officeDocument/2006/relationships/image" Target="../media/image169.png"/><Relationship Id="rId3" Type="http://schemas.openxmlformats.org/officeDocument/2006/relationships/image" Target="../media/image155.png"/><Relationship Id="rId21" Type="http://schemas.openxmlformats.org/officeDocument/2006/relationships/image" Target="../media/image172.png"/><Relationship Id="rId7" Type="http://schemas.openxmlformats.org/officeDocument/2006/relationships/image" Target="../media/image158.png"/><Relationship Id="rId12" Type="http://schemas.openxmlformats.org/officeDocument/2006/relationships/image" Target="../media/image163.png"/><Relationship Id="rId17" Type="http://schemas.openxmlformats.org/officeDocument/2006/relationships/image" Target="../media/image16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67.png"/><Relationship Id="rId20" Type="http://schemas.openxmlformats.org/officeDocument/2006/relationships/image" Target="../media/image17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7.png"/><Relationship Id="rId11" Type="http://schemas.openxmlformats.org/officeDocument/2006/relationships/image" Target="../media/image162.png"/><Relationship Id="rId5" Type="http://schemas.openxmlformats.org/officeDocument/2006/relationships/image" Target="../media/image156.png"/><Relationship Id="rId15" Type="http://schemas.openxmlformats.org/officeDocument/2006/relationships/image" Target="../media/image166.png"/><Relationship Id="rId10" Type="http://schemas.openxmlformats.org/officeDocument/2006/relationships/image" Target="../media/image161.png"/><Relationship Id="rId19" Type="http://schemas.openxmlformats.org/officeDocument/2006/relationships/image" Target="../media/image170.png"/><Relationship Id="rId4" Type="http://schemas.openxmlformats.org/officeDocument/2006/relationships/image" Target="../media/image13.png"/><Relationship Id="rId9" Type="http://schemas.openxmlformats.org/officeDocument/2006/relationships/image" Target="../media/image160.png"/><Relationship Id="rId14" Type="http://schemas.openxmlformats.org/officeDocument/2006/relationships/image" Target="../media/image16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13" Type="http://schemas.openxmlformats.org/officeDocument/2006/relationships/image" Target="../media/image182.png"/><Relationship Id="rId18" Type="http://schemas.openxmlformats.org/officeDocument/2006/relationships/image" Target="../media/image187.png"/><Relationship Id="rId3" Type="http://schemas.openxmlformats.org/officeDocument/2006/relationships/image" Target="../media/image173.png"/><Relationship Id="rId21" Type="http://schemas.openxmlformats.org/officeDocument/2006/relationships/image" Target="../media/image190.png"/><Relationship Id="rId7" Type="http://schemas.openxmlformats.org/officeDocument/2006/relationships/image" Target="../media/image176.png"/><Relationship Id="rId12" Type="http://schemas.openxmlformats.org/officeDocument/2006/relationships/image" Target="../media/image181.png"/><Relationship Id="rId17" Type="http://schemas.openxmlformats.org/officeDocument/2006/relationships/image" Target="../media/image186.png"/><Relationship Id="rId25" Type="http://schemas.openxmlformats.org/officeDocument/2006/relationships/image" Target="../media/image194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85.png"/><Relationship Id="rId20" Type="http://schemas.openxmlformats.org/officeDocument/2006/relationships/image" Target="../media/image18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75.png"/><Relationship Id="rId11" Type="http://schemas.openxmlformats.org/officeDocument/2006/relationships/image" Target="../media/image180.png"/><Relationship Id="rId24" Type="http://schemas.openxmlformats.org/officeDocument/2006/relationships/image" Target="../media/image193.png"/><Relationship Id="rId5" Type="http://schemas.openxmlformats.org/officeDocument/2006/relationships/image" Target="../media/image174.png"/><Relationship Id="rId15" Type="http://schemas.openxmlformats.org/officeDocument/2006/relationships/image" Target="../media/image184.png"/><Relationship Id="rId23" Type="http://schemas.openxmlformats.org/officeDocument/2006/relationships/image" Target="../media/image192.png"/><Relationship Id="rId10" Type="http://schemas.openxmlformats.org/officeDocument/2006/relationships/image" Target="../media/image179.png"/><Relationship Id="rId19" Type="http://schemas.openxmlformats.org/officeDocument/2006/relationships/image" Target="../media/image188.png"/><Relationship Id="rId4" Type="http://schemas.openxmlformats.org/officeDocument/2006/relationships/image" Target="../media/image13.png"/><Relationship Id="rId9" Type="http://schemas.openxmlformats.org/officeDocument/2006/relationships/image" Target="../media/image178.png"/><Relationship Id="rId14" Type="http://schemas.openxmlformats.org/officeDocument/2006/relationships/image" Target="../media/image183.png"/><Relationship Id="rId22" Type="http://schemas.openxmlformats.org/officeDocument/2006/relationships/image" Target="../media/image19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13" Type="http://schemas.openxmlformats.org/officeDocument/2006/relationships/image" Target="../media/image204.png"/><Relationship Id="rId18" Type="http://schemas.openxmlformats.org/officeDocument/2006/relationships/image" Target="../media/image209.png"/><Relationship Id="rId3" Type="http://schemas.openxmlformats.org/officeDocument/2006/relationships/image" Target="../media/image195.png"/><Relationship Id="rId21" Type="http://schemas.openxmlformats.org/officeDocument/2006/relationships/image" Target="../media/image212.png"/><Relationship Id="rId7" Type="http://schemas.openxmlformats.org/officeDocument/2006/relationships/image" Target="../media/image198.png"/><Relationship Id="rId12" Type="http://schemas.openxmlformats.org/officeDocument/2006/relationships/image" Target="../media/image203.png"/><Relationship Id="rId17" Type="http://schemas.openxmlformats.org/officeDocument/2006/relationships/image" Target="../media/image208.png"/><Relationship Id="rId25" Type="http://schemas.openxmlformats.org/officeDocument/2006/relationships/image" Target="../media/image194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07.png"/><Relationship Id="rId20" Type="http://schemas.openxmlformats.org/officeDocument/2006/relationships/image" Target="../media/image21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7.png"/><Relationship Id="rId11" Type="http://schemas.openxmlformats.org/officeDocument/2006/relationships/image" Target="../media/image202.png"/><Relationship Id="rId24" Type="http://schemas.openxmlformats.org/officeDocument/2006/relationships/image" Target="../media/image215.png"/><Relationship Id="rId5" Type="http://schemas.openxmlformats.org/officeDocument/2006/relationships/image" Target="../media/image196.png"/><Relationship Id="rId15" Type="http://schemas.openxmlformats.org/officeDocument/2006/relationships/image" Target="../media/image206.png"/><Relationship Id="rId23" Type="http://schemas.openxmlformats.org/officeDocument/2006/relationships/image" Target="../media/image214.png"/><Relationship Id="rId10" Type="http://schemas.openxmlformats.org/officeDocument/2006/relationships/image" Target="../media/image201.png"/><Relationship Id="rId19" Type="http://schemas.openxmlformats.org/officeDocument/2006/relationships/image" Target="../media/image210.png"/><Relationship Id="rId4" Type="http://schemas.openxmlformats.org/officeDocument/2006/relationships/image" Target="../media/image13.png"/><Relationship Id="rId9" Type="http://schemas.openxmlformats.org/officeDocument/2006/relationships/image" Target="../media/image200.png"/><Relationship Id="rId14" Type="http://schemas.openxmlformats.org/officeDocument/2006/relationships/image" Target="../media/image205.png"/><Relationship Id="rId22" Type="http://schemas.openxmlformats.org/officeDocument/2006/relationships/image" Target="../media/image2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13" Type="http://schemas.openxmlformats.org/officeDocument/2006/relationships/image" Target="../media/image223.png"/><Relationship Id="rId3" Type="http://schemas.openxmlformats.org/officeDocument/2006/relationships/image" Target="../media/image216.png"/><Relationship Id="rId7" Type="http://schemas.openxmlformats.org/officeDocument/2006/relationships/image" Target="../media/image219.png"/><Relationship Id="rId12" Type="http://schemas.openxmlformats.org/officeDocument/2006/relationships/image" Target="../media/image101.png"/><Relationship Id="rId17" Type="http://schemas.openxmlformats.org/officeDocument/2006/relationships/image" Target="../media/image227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2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8.png"/><Relationship Id="rId11" Type="http://schemas.openxmlformats.org/officeDocument/2006/relationships/image" Target="../media/image100.png"/><Relationship Id="rId5" Type="http://schemas.openxmlformats.org/officeDocument/2006/relationships/image" Target="../media/image217.png"/><Relationship Id="rId15" Type="http://schemas.openxmlformats.org/officeDocument/2006/relationships/image" Target="../media/image225.png"/><Relationship Id="rId10" Type="http://schemas.openxmlformats.org/officeDocument/2006/relationships/image" Target="../media/image222.png"/><Relationship Id="rId4" Type="http://schemas.openxmlformats.org/officeDocument/2006/relationships/image" Target="../media/image13.png"/><Relationship Id="rId9" Type="http://schemas.openxmlformats.org/officeDocument/2006/relationships/image" Target="../media/image221.png"/><Relationship Id="rId14" Type="http://schemas.openxmlformats.org/officeDocument/2006/relationships/image" Target="../media/image2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13" Type="http://schemas.openxmlformats.org/officeDocument/2006/relationships/image" Target="../media/image237.png"/><Relationship Id="rId18" Type="http://schemas.openxmlformats.org/officeDocument/2006/relationships/image" Target="../media/image242.png"/><Relationship Id="rId3" Type="http://schemas.openxmlformats.org/officeDocument/2006/relationships/image" Target="../media/image228.png"/><Relationship Id="rId21" Type="http://schemas.openxmlformats.org/officeDocument/2006/relationships/image" Target="../media/image245.png"/><Relationship Id="rId7" Type="http://schemas.openxmlformats.org/officeDocument/2006/relationships/image" Target="../media/image231.png"/><Relationship Id="rId12" Type="http://schemas.openxmlformats.org/officeDocument/2006/relationships/image" Target="../media/image236.png"/><Relationship Id="rId17" Type="http://schemas.openxmlformats.org/officeDocument/2006/relationships/image" Target="../media/image241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40.png"/><Relationship Id="rId20" Type="http://schemas.openxmlformats.org/officeDocument/2006/relationships/image" Target="../media/image24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0.png"/><Relationship Id="rId11" Type="http://schemas.openxmlformats.org/officeDocument/2006/relationships/image" Target="../media/image235.png"/><Relationship Id="rId5" Type="http://schemas.openxmlformats.org/officeDocument/2006/relationships/image" Target="../media/image229.png"/><Relationship Id="rId15" Type="http://schemas.openxmlformats.org/officeDocument/2006/relationships/image" Target="../media/image239.png"/><Relationship Id="rId10" Type="http://schemas.openxmlformats.org/officeDocument/2006/relationships/image" Target="../media/image234.png"/><Relationship Id="rId19" Type="http://schemas.openxmlformats.org/officeDocument/2006/relationships/image" Target="../media/image243.png"/><Relationship Id="rId4" Type="http://schemas.openxmlformats.org/officeDocument/2006/relationships/image" Target="../media/image13.png"/><Relationship Id="rId9" Type="http://schemas.openxmlformats.org/officeDocument/2006/relationships/image" Target="../media/image233.png"/><Relationship Id="rId14" Type="http://schemas.openxmlformats.org/officeDocument/2006/relationships/image" Target="../media/image238.png"/><Relationship Id="rId22" Type="http://schemas.openxmlformats.org/officeDocument/2006/relationships/image" Target="../media/image2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png"/><Relationship Id="rId13" Type="http://schemas.openxmlformats.org/officeDocument/2006/relationships/image" Target="../media/image256.png"/><Relationship Id="rId18" Type="http://schemas.openxmlformats.org/officeDocument/2006/relationships/image" Target="../media/image261.png"/><Relationship Id="rId3" Type="http://schemas.openxmlformats.org/officeDocument/2006/relationships/image" Target="../media/image247.png"/><Relationship Id="rId21" Type="http://schemas.openxmlformats.org/officeDocument/2006/relationships/image" Target="../media/image264.png"/><Relationship Id="rId7" Type="http://schemas.openxmlformats.org/officeDocument/2006/relationships/image" Target="../media/image250.png"/><Relationship Id="rId12" Type="http://schemas.openxmlformats.org/officeDocument/2006/relationships/image" Target="../media/image255.png"/><Relationship Id="rId17" Type="http://schemas.openxmlformats.org/officeDocument/2006/relationships/image" Target="../media/image260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259.png"/><Relationship Id="rId20" Type="http://schemas.openxmlformats.org/officeDocument/2006/relationships/image" Target="../media/image26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49.png"/><Relationship Id="rId11" Type="http://schemas.openxmlformats.org/officeDocument/2006/relationships/image" Target="../media/image254.png"/><Relationship Id="rId24" Type="http://schemas.openxmlformats.org/officeDocument/2006/relationships/image" Target="../media/image267.png"/><Relationship Id="rId5" Type="http://schemas.openxmlformats.org/officeDocument/2006/relationships/image" Target="../media/image248.png"/><Relationship Id="rId15" Type="http://schemas.openxmlformats.org/officeDocument/2006/relationships/image" Target="../media/image258.png"/><Relationship Id="rId23" Type="http://schemas.openxmlformats.org/officeDocument/2006/relationships/image" Target="../media/image266.png"/><Relationship Id="rId10" Type="http://schemas.openxmlformats.org/officeDocument/2006/relationships/image" Target="../media/image253.png"/><Relationship Id="rId19" Type="http://schemas.openxmlformats.org/officeDocument/2006/relationships/image" Target="../media/image262.png"/><Relationship Id="rId4" Type="http://schemas.openxmlformats.org/officeDocument/2006/relationships/image" Target="../media/image13.png"/><Relationship Id="rId9" Type="http://schemas.openxmlformats.org/officeDocument/2006/relationships/image" Target="../media/image252.png"/><Relationship Id="rId14" Type="http://schemas.openxmlformats.org/officeDocument/2006/relationships/image" Target="../media/image257.png"/><Relationship Id="rId22" Type="http://schemas.openxmlformats.org/officeDocument/2006/relationships/image" Target="../media/image26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png"/><Relationship Id="rId13" Type="http://schemas.openxmlformats.org/officeDocument/2006/relationships/image" Target="../media/image277.png"/><Relationship Id="rId3" Type="http://schemas.openxmlformats.org/officeDocument/2006/relationships/image" Target="../media/image268.png"/><Relationship Id="rId7" Type="http://schemas.openxmlformats.org/officeDocument/2006/relationships/image" Target="../media/image271.png"/><Relationship Id="rId12" Type="http://schemas.openxmlformats.org/officeDocument/2006/relationships/image" Target="../media/image276.png"/><Relationship Id="rId17" Type="http://schemas.openxmlformats.org/officeDocument/2006/relationships/image" Target="../media/image281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8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70.png"/><Relationship Id="rId11" Type="http://schemas.openxmlformats.org/officeDocument/2006/relationships/image" Target="../media/image275.png"/><Relationship Id="rId5" Type="http://schemas.openxmlformats.org/officeDocument/2006/relationships/image" Target="../media/image269.png"/><Relationship Id="rId15" Type="http://schemas.openxmlformats.org/officeDocument/2006/relationships/image" Target="../media/image279.png"/><Relationship Id="rId10" Type="http://schemas.openxmlformats.org/officeDocument/2006/relationships/image" Target="../media/image274.png"/><Relationship Id="rId4" Type="http://schemas.openxmlformats.org/officeDocument/2006/relationships/image" Target="../media/image13.png"/><Relationship Id="rId9" Type="http://schemas.openxmlformats.org/officeDocument/2006/relationships/image" Target="../media/image273.png"/><Relationship Id="rId14" Type="http://schemas.openxmlformats.org/officeDocument/2006/relationships/image" Target="../media/image278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0.png"/><Relationship Id="rId18" Type="http://schemas.openxmlformats.org/officeDocument/2006/relationships/image" Target="../media/image295.png"/><Relationship Id="rId26" Type="http://schemas.openxmlformats.org/officeDocument/2006/relationships/image" Target="../media/image303.png"/><Relationship Id="rId3" Type="http://schemas.openxmlformats.org/officeDocument/2006/relationships/image" Target="../media/image3.png"/><Relationship Id="rId21" Type="http://schemas.openxmlformats.org/officeDocument/2006/relationships/image" Target="../media/image298.png"/><Relationship Id="rId34" Type="http://schemas.openxmlformats.org/officeDocument/2006/relationships/image" Target="../media/image311.png"/><Relationship Id="rId7" Type="http://schemas.openxmlformats.org/officeDocument/2006/relationships/image" Target="../media/image284.png"/><Relationship Id="rId12" Type="http://schemas.openxmlformats.org/officeDocument/2006/relationships/image" Target="../media/image289.png"/><Relationship Id="rId17" Type="http://schemas.openxmlformats.org/officeDocument/2006/relationships/image" Target="../media/image294.png"/><Relationship Id="rId25" Type="http://schemas.openxmlformats.org/officeDocument/2006/relationships/image" Target="../media/image302.png"/><Relationship Id="rId33" Type="http://schemas.openxmlformats.org/officeDocument/2006/relationships/image" Target="../media/image310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293.png"/><Relationship Id="rId20" Type="http://schemas.openxmlformats.org/officeDocument/2006/relationships/image" Target="../media/image297.png"/><Relationship Id="rId29" Type="http://schemas.openxmlformats.org/officeDocument/2006/relationships/image" Target="../media/image30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83.png"/><Relationship Id="rId11" Type="http://schemas.openxmlformats.org/officeDocument/2006/relationships/image" Target="../media/image288.png"/><Relationship Id="rId24" Type="http://schemas.openxmlformats.org/officeDocument/2006/relationships/image" Target="../media/image301.png"/><Relationship Id="rId32" Type="http://schemas.openxmlformats.org/officeDocument/2006/relationships/image" Target="../media/image309.png"/><Relationship Id="rId5" Type="http://schemas.openxmlformats.org/officeDocument/2006/relationships/image" Target="../media/image282.png"/><Relationship Id="rId15" Type="http://schemas.openxmlformats.org/officeDocument/2006/relationships/image" Target="../media/image292.png"/><Relationship Id="rId23" Type="http://schemas.openxmlformats.org/officeDocument/2006/relationships/image" Target="../media/image300.png"/><Relationship Id="rId28" Type="http://schemas.openxmlformats.org/officeDocument/2006/relationships/image" Target="../media/image305.png"/><Relationship Id="rId36" Type="http://schemas.openxmlformats.org/officeDocument/2006/relationships/image" Target="../media/image146.png"/><Relationship Id="rId10" Type="http://schemas.openxmlformats.org/officeDocument/2006/relationships/image" Target="../media/image287.png"/><Relationship Id="rId19" Type="http://schemas.openxmlformats.org/officeDocument/2006/relationships/image" Target="../media/image296.png"/><Relationship Id="rId31" Type="http://schemas.openxmlformats.org/officeDocument/2006/relationships/image" Target="../media/image308.png"/><Relationship Id="rId4" Type="http://schemas.openxmlformats.org/officeDocument/2006/relationships/image" Target="../media/image13.png"/><Relationship Id="rId9" Type="http://schemas.openxmlformats.org/officeDocument/2006/relationships/image" Target="../media/image286.png"/><Relationship Id="rId14" Type="http://schemas.openxmlformats.org/officeDocument/2006/relationships/image" Target="../media/image291.png"/><Relationship Id="rId22" Type="http://schemas.openxmlformats.org/officeDocument/2006/relationships/image" Target="../media/image299.png"/><Relationship Id="rId27" Type="http://schemas.openxmlformats.org/officeDocument/2006/relationships/image" Target="../media/image304.png"/><Relationship Id="rId30" Type="http://schemas.openxmlformats.org/officeDocument/2006/relationships/image" Target="../media/image307.png"/><Relationship Id="rId35" Type="http://schemas.openxmlformats.org/officeDocument/2006/relationships/image" Target="../media/image312.png"/><Relationship Id="rId8" Type="http://schemas.openxmlformats.org/officeDocument/2006/relationships/image" Target="../media/image28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11" Type="http://schemas.openxmlformats.org/officeDocument/2006/relationships/image" Target="../media/image33.png"/><Relationship Id="rId5" Type="http://schemas.openxmlformats.org/officeDocument/2006/relationships/image" Target="../media/image28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13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26" Type="http://schemas.openxmlformats.org/officeDocument/2006/relationships/image" Target="../media/image64.png"/><Relationship Id="rId21" Type="http://schemas.openxmlformats.org/officeDocument/2006/relationships/image" Target="../media/image59.png"/><Relationship Id="rId34" Type="http://schemas.openxmlformats.org/officeDocument/2006/relationships/image" Target="../media/image72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5" Type="http://schemas.openxmlformats.org/officeDocument/2006/relationships/image" Target="../media/image63.png"/><Relationship Id="rId33" Type="http://schemas.openxmlformats.org/officeDocument/2006/relationships/image" Target="../media/image7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29" Type="http://schemas.openxmlformats.org/officeDocument/2006/relationships/image" Target="../media/image6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24" Type="http://schemas.openxmlformats.org/officeDocument/2006/relationships/image" Target="../media/image62.png"/><Relationship Id="rId32" Type="http://schemas.openxmlformats.org/officeDocument/2006/relationships/image" Target="../media/image70.png"/><Relationship Id="rId37" Type="http://schemas.openxmlformats.org/officeDocument/2006/relationships/image" Target="../media/image75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23" Type="http://schemas.openxmlformats.org/officeDocument/2006/relationships/image" Target="../media/image61.png"/><Relationship Id="rId28" Type="http://schemas.openxmlformats.org/officeDocument/2006/relationships/image" Target="../media/image66.png"/><Relationship Id="rId36" Type="http://schemas.openxmlformats.org/officeDocument/2006/relationships/image" Target="../media/image74.png"/><Relationship Id="rId10" Type="http://schemas.openxmlformats.org/officeDocument/2006/relationships/image" Target="../media/image48.png"/><Relationship Id="rId19" Type="http://schemas.openxmlformats.org/officeDocument/2006/relationships/image" Target="../media/image57.png"/><Relationship Id="rId31" Type="http://schemas.openxmlformats.org/officeDocument/2006/relationships/image" Target="../media/image69.png"/><Relationship Id="rId4" Type="http://schemas.openxmlformats.org/officeDocument/2006/relationships/image" Target="../media/image13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60.png"/><Relationship Id="rId27" Type="http://schemas.openxmlformats.org/officeDocument/2006/relationships/image" Target="../media/image65.png"/><Relationship Id="rId30" Type="http://schemas.openxmlformats.org/officeDocument/2006/relationships/image" Target="../media/image68.png"/><Relationship Id="rId35" Type="http://schemas.openxmlformats.org/officeDocument/2006/relationships/image" Target="../media/image73.png"/><Relationship Id="rId8" Type="http://schemas.openxmlformats.org/officeDocument/2006/relationships/image" Target="../media/image46.png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18" Type="http://schemas.openxmlformats.org/officeDocument/2006/relationships/image" Target="../media/image89.png"/><Relationship Id="rId3" Type="http://schemas.openxmlformats.org/officeDocument/2006/relationships/image" Target="../media/image3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17" Type="http://schemas.openxmlformats.org/officeDocument/2006/relationships/image" Target="../media/image8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87.png"/><Relationship Id="rId20" Type="http://schemas.openxmlformats.org/officeDocument/2006/relationships/image" Target="../media/image9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5" Type="http://schemas.openxmlformats.org/officeDocument/2006/relationships/image" Target="../media/image86.png"/><Relationship Id="rId10" Type="http://schemas.openxmlformats.org/officeDocument/2006/relationships/image" Target="../media/image81.png"/><Relationship Id="rId19" Type="http://schemas.openxmlformats.org/officeDocument/2006/relationships/image" Target="../media/image90.png"/><Relationship Id="rId4" Type="http://schemas.openxmlformats.org/officeDocument/2006/relationships/image" Target="../media/image13.png"/><Relationship Id="rId9" Type="http://schemas.openxmlformats.org/officeDocument/2006/relationships/image" Target="../media/image80.png"/><Relationship Id="rId14" Type="http://schemas.openxmlformats.org/officeDocument/2006/relationships/image" Target="../media/image8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png"/><Relationship Id="rId18" Type="http://schemas.openxmlformats.org/officeDocument/2006/relationships/image" Target="../media/image106.png"/><Relationship Id="rId26" Type="http://schemas.openxmlformats.org/officeDocument/2006/relationships/image" Target="../media/image114.png"/><Relationship Id="rId3" Type="http://schemas.openxmlformats.org/officeDocument/2006/relationships/image" Target="../media/image92.png"/><Relationship Id="rId21" Type="http://schemas.openxmlformats.org/officeDocument/2006/relationships/image" Target="../media/image109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17" Type="http://schemas.openxmlformats.org/officeDocument/2006/relationships/image" Target="../media/image105.png"/><Relationship Id="rId25" Type="http://schemas.openxmlformats.org/officeDocument/2006/relationships/image" Target="../media/image113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04.png"/><Relationship Id="rId20" Type="http://schemas.openxmlformats.org/officeDocument/2006/relationships/image" Target="../media/image108.png"/><Relationship Id="rId29" Type="http://schemas.openxmlformats.org/officeDocument/2006/relationships/image" Target="../media/image11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24" Type="http://schemas.openxmlformats.org/officeDocument/2006/relationships/image" Target="../media/image112.png"/><Relationship Id="rId5" Type="http://schemas.openxmlformats.org/officeDocument/2006/relationships/image" Target="../media/image93.png"/><Relationship Id="rId15" Type="http://schemas.openxmlformats.org/officeDocument/2006/relationships/image" Target="../media/image103.png"/><Relationship Id="rId23" Type="http://schemas.openxmlformats.org/officeDocument/2006/relationships/image" Target="../media/image111.png"/><Relationship Id="rId28" Type="http://schemas.openxmlformats.org/officeDocument/2006/relationships/image" Target="../media/image116.png"/><Relationship Id="rId10" Type="http://schemas.openxmlformats.org/officeDocument/2006/relationships/image" Target="../media/image98.png"/><Relationship Id="rId19" Type="http://schemas.openxmlformats.org/officeDocument/2006/relationships/image" Target="../media/image107.png"/><Relationship Id="rId31" Type="http://schemas.openxmlformats.org/officeDocument/2006/relationships/image" Target="../media/image119.png"/><Relationship Id="rId4" Type="http://schemas.openxmlformats.org/officeDocument/2006/relationships/image" Target="../media/image13.png"/><Relationship Id="rId9" Type="http://schemas.openxmlformats.org/officeDocument/2006/relationships/image" Target="../media/image97.png"/><Relationship Id="rId14" Type="http://schemas.openxmlformats.org/officeDocument/2006/relationships/image" Target="../media/image102.png"/><Relationship Id="rId22" Type="http://schemas.openxmlformats.org/officeDocument/2006/relationships/image" Target="../media/image110.png"/><Relationship Id="rId27" Type="http://schemas.openxmlformats.org/officeDocument/2006/relationships/image" Target="../media/image115.png"/><Relationship Id="rId30" Type="http://schemas.openxmlformats.org/officeDocument/2006/relationships/image" Target="../media/image1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9.png"/><Relationship Id="rId18" Type="http://schemas.openxmlformats.org/officeDocument/2006/relationships/image" Target="../media/image134.png"/><Relationship Id="rId3" Type="http://schemas.openxmlformats.org/officeDocument/2006/relationships/image" Target="../media/image120.png"/><Relationship Id="rId21" Type="http://schemas.openxmlformats.org/officeDocument/2006/relationships/image" Target="../media/image137.pn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17" Type="http://schemas.openxmlformats.org/officeDocument/2006/relationships/image" Target="../media/image13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32.png"/><Relationship Id="rId20" Type="http://schemas.openxmlformats.org/officeDocument/2006/relationships/image" Target="../media/image13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5" Type="http://schemas.openxmlformats.org/officeDocument/2006/relationships/image" Target="../media/image121.png"/><Relationship Id="rId15" Type="http://schemas.openxmlformats.org/officeDocument/2006/relationships/image" Target="../media/image131.png"/><Relationship Id="rId10" Type="http://schemas.openxmlformats.org/officeDocument/2006/relationships/image" Target="../media/image126.png"/><Relationship Id="rId19" Type="http://schemas.openxmlformats.org/officeDocument/2006/relationships/image" Target="../media/image135.png"/><Relationship Id="rId4" Type="http://schemas.openxmlformats.org/officeDocument/2006/relationships/image" Target="../media/image13.png"/><Relationship Id="rId9" Type="http://schemas.openxmlformats.org/officeDocument/2006/relationships/image" Target="../media/image125.png"/><Relationship Id="rId14" Type="http://schemas.openxmlformats.org/officeDocument/2006/relationships/image" Target="../media/image1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286E75D-64E9-4789-9E3F-6D7F4A43C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87"/>
            <a:ext cx="12207305" cy="684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60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56597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333500"/>
            <a:ext cx="5486400" cy="370299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562100"/>
            <a:ext cx="428625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880122"/>
            <a:ext cx="228600" cy="18276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3268712"/>
            <a:ext cx="209550" cy="18276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3657302"/>
            <a:ext cx="228600" cy="182761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800" y="4045893"/>
            <a:ext cx="5029200" cy="7620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0100" y="4274493"/>
            <a:ext cx="171450" cy="3048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190" y="1248310"/>
            <a:ext cx="5486400" cy="3702993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1562100"/>
            <a:ext cx="342900" cy="3810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77000" y="2880122"/>
            <a:ext cx="209550" cy="182761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77000" y="3268712"/>
            <a:ext cx="180975" cy="182761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77000" y="3657302"/>
            <a:ext cx="180975" cy="182761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77000" y="4045893"/>
            <a:ext cx="5029200" cy="5334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91300" y="4160193"/>
            <a:ext cx="171450" cy="3048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7200" y="5341293"/>
            <a:ext cx="11277600" cy="1767483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7700" y="5531793"/>
            <a:ext cx="285750" cy="342900"/>
          </a:xfrm>
          <a:prstGeom prst="rect">
            <a:avLst/>
          </a:prstGeom>
        </p:spPr>
      </p:pic>
      <p:sp>
        <p:nvSpPr>
          <p:cNvPr id="20" name="Text 0"/>
          <p:cNvSpPr/>
          <p:nvPr/>
        </p:nvSpPr>
        <p:spPr>
          <a:xfrm>
            <a:off x="457200" y="457200"/>
            <a:ext cx="12405360" cy="4244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Servant Leadership and Adaptive Approaches</a:t>
            </a:r>
            <a:endParaRPr lang="en-US" sz="268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1"/>
          <p:cNvSpPr/>
          <p:nvPr/>
        </p:nvSpPr>
        <p:spPr>
          <a:xfrm>
            <a:off x="1266825" y="1581150"/>
            <a:ext cx="2766060" cy="312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Servant Leadership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2"/>
          <p:cNvSpPr/>
          <p:nvPr/>
        </p:nvSpPr>
        <p:spPr>
          <a:xfrm>
            <a:off x="685800" y="2095500"/>
            <a:ext cx="5029200" cy="56868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Servant leadership focuses on meeting the needs of teams and communities: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3"/>
          <p:cNvSpPr/>
          <p:nvPr/>
        </p:nvSpPr>
        <p:spPr>
          <a:xfrm>
            <a:off x="1028700" y="2842022"/>
            <a:ext cx="2316019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Puts others' needs first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4"/>
          <p:cNvSpPr/>
          <p:nvPr/>
        </p:nvSpPr>
        <p:spPr>
          <a:xfrm>
            <a:off x="1009650" y="3230612"/>
            <a:ext cx="2947943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Ensures employee well-being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5"/>
          <p:cNvSpPr/>
          <p:nvPr/>
        </p:nvSpPr>
        <p:spPr>
          <a:xfrm>
            <a:off x="1028700" y="3619202"/>
            <a:ext cx="2729552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Promotes work-life balance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6"/>
          <p:cNvSpPr/>
          <p:nvPr/>
        </p:nvSpPr>
        <p:spPr>
          <a:xfrm>
            <a:off x="1085850" y="4160193"/>
            <a:ext cx="4514850" cy="51796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600" dirty="0">
                <a:solidFill>
                  <a:srgbClr val="3730A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Example: PHC leader ensuring staff welfare to improve service quality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7"/>
          <p:cNvSpPr/>
          <p:nvPr/>
        </p:nvSpPr>
        <p:spPr>
          <a:xfrm>
            <a:off x="6972300" y="1581150"/>
            <a:ext cx="3022104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Adaptive Approaches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8"/>
          <p:cNvSpPr/>
          <p:nvPr/>
        </p:nvSpPr>
        <p:spPr>
          <a:xfrm>
            <a:off x="6477000" y="2095500"/>
            <a:ext cx="5029200" cy="56284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Effective PHC leaders adapt their style based on situations: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9"/>
          <p:cNvSpPr/>
          <p:nvPr/>
        </p:nvSpPr>
        <p:spPr>
          <a:xfrm>
            <a:off x="6800850" y="2842022"/>
            <a:ext cx="4672801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Changes leadership style according to context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10"/>
          <p:cNvSpPr/>
          <p:nvPr/>
        </p:nvSpPr>
        <p:spPr>
          <a:xfrm>
            <a:off x="6772275" y="3230612"/>
            <a:ext cx="4909036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Uses different approaches for different scenarios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1"/>
          <p:cNvSpPr/>
          <p:nvPr/>
        </p:nvSpPr>
        <p:spPr>
          <a:xfrm>
            <a:off x="6772275" y="3619202"/>
            <a:ext cx="3650426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Combines multiple leadership styles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12"/>
          <p:cNvSpPr/>
          <p:nvPr/>
        </p:nvSpPr>
        <p:spPr>
          <a:xfrm>
            <a:off x="6877050" y="4179243"/>
            <a:ext cx="4271873" cy="2561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600" dirty="0">
                <a:solidFill>
                  <a:srgbClr val="115E59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Key insight: No single "right" leadership style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13"/>
          <p:cNvSpPr/>
          <p:nvPr/>
        </p:nvSpPr>
        <p:spPr>
          <a:xfrm>
            <a:off x="1047750" y="5531793"/>
            <a:ext cx="3992255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When to Use Each Approach</a:t>
            </a:r>
            <a:endParaRPr lang="en-US" sz="164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14"/>
          <p:cNvSpPr/>
          <p:nvPr/>
        </p:nvSpPr>
        <p:spPr>
          <a:xfrm>
            <a:off x="647700" y="6027093"/>
            <a:ext cx="5825490" cy="2821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dirty="0">
                <a:solidFill>
                  <a:srgbClr val="1D4ED8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Servant leadership is ideal when: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15"/>
          <p:cNvSpPr/>
          <p:nvPr/>
        </p:nvSpPr>
        <p:spPr>
          <a:xfrm>
            <a:off x="647700" y="6324154"/>
            <a:ext cx="5825490" cy="2737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Building team trust and satisfaction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6"/>
          <p:cNvSpPr/>
          <p:nvPr/>
        </p:nvSpPr>
        <p:spPr>
          <a:xfrm>
            <a:off x="6248400" y="6027093"/>
            <a:ext cx="5825490" cy="2821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dirty="0">
                <a:solidFill>
                  <a:srgbClr val="1D4ED8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Adaptive leadership is ideal when: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17"/>
          <p:cNvSpPr/>
          <p:nvPr/>
        </p:nvSpPr>
        <p:spPr>
          <a:xfrm>
            <a:off x="6248400" y="6324154"/>
            <a:ext cx="5295900" cy="56284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Responding to complex, changing healthcare environments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127802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1450" y="1333500"/>
            <a:ext cx="571500" cy="63817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3850" y="1485900"/>
            <a:ext cx="266700" cy="3048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2950" y="1633538"/>
            <a:ext cx="609600" cy="381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62550" y="1333500"/>
            <a:ext cx="571500" cy="638175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4950" y="1485900"/>
            <a:ext cx="266700" cy="3048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34050" y="1633538"/>
            <a:ext cx="609600" cy="381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43650" y="1333500"/>
            <a:ext cx="685800" cy="638175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96050" y="1485900"/>
            <a:ext cx="381000" cy="3048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9450" y="1633538"/>
            <a:ext cx="609600" cy="381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39050" y="1333500"/>
            <a:ext cx="571500" cy="638175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91450" y="1485900"/>
            <a:ext cx="266700" cy="3048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7200" y="2352675"/>
            <a:ext cx="5524500" cy="1843683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5800" y="2581275"/>
            <a:ext cx="361950" cy="3429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10300" y="2352675"/>
            <a:ext cx="5524500" cy="1843683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38900" y="2581275"/>
            <a:ext cx="219075" cy="3429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7200" y="4424958"/>
            <a:ext cx="5524500" cy="1843683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5800" y="4653558"/>
            <a:ext cx="285750" cy="3429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10300" y="4424958"/>
            <a:ext cx="5524500" cy="1843683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38900" y="4653558"/>
            <a:ext cx="361950" cy="3429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7200" y="6573441"/>
            <a:ext cx="11277600" cy="1097161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47700" y="6763941"/>
            <a:ext cx="219075" cy="342900"/>
          </a:xfrm>
          <a:prstGeom prst="rect">
            <a:avLst/>
          </a:prstGeom>
        </p:spPr>
      </p:pic>
      <p:sp>
        <p:nvSpPr>
          <p:cNvPr id="25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Communication in Healthcare Teams</a:t>
            </a:r>
            <a:endParaRPr lang="en-US" sz="2680" dirty="0"/>
          </a:p>
        </p:txBody>
      </p:sp>
      <p:sp>
        <p:nvSpPr>
          <p:cNvPr id="26" name="Text 1"/>
          <p:cNvSpPr/>
          <p:nvPr/>
        </p:nvSpPr>
        <p:spPr>
          <a:xfrm>
            <a:off x="1200150" y="2581275"/>
            <a:ext cx="1677219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Builds Trust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2"/>
          <p:cNvSpPr/>
          <p:nvPr/>
        </p:nvSpPr>
        <p:spPr>
          <a:xfrm>
            <a:off x="685800" y="3076575"/>
            <a:ext cx="5067300" cy="89118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Open communication creates an environment of transparency that strengthens relationships between team members.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3"/>
          <p:cNvSpPr/>
          <p:nvPr/>
        </p:nvSpPr>
        <p:spPr>
          <a:xfrm>
            <a:off x="6810375" y="2581275"/>
            <a:ext cx="2489716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Ensures Accuracy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4"/>
          <p:cNvSpPr/>
          <p:nvPr/>
        </p:nvSpPr>
        <p:spPr>
          <a:xfrm>
            <a:off x="6438900" y="3076575"/>
            <a:ext cx="5067300" cy="85779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Clear communication reduces medical errors by ensuring proper information exchange during patient care.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5"/>
          <p:cNvSpPr/>
          <p:nvPr/>
        </p:nvSpPr>
        <p:spPr>
          <a:xfrm>
            <a:off x="1123950" y="4653558"/>
            <a:ext cx="2146250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Reduces Errors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6"/>
          <p:cNvSpPr/>
          <p:nvPr/>
        </p:nvSpPr>
        <p:spPr>
          <a:xfrm>
            <a:off x="685800" y="5148858"/>
            <a:ext cx="5067300" cy="5703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Effective communication minimizes misinterpretations and omissions that could lead to patient harm.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7"/>
          <p:cNvSpPr/>
          <p:nvPr/>
        </p:nvSpPr>
        <p:spPr>
          <a:xfrm>
            <a:off x="6953250" y="4653558"/>
            <a:ext cx="2880494" cy="3138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Promotes Teamwork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8"/>
          <p:cNvSpPr/>
          <p:nvPr/>
        </p:nvSpPr>
        <p:spPr>
          <a:xfrm>
            <a:off x="6438900" y="5148858"/>
            <a:ext cx="5067300" cy="5702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Good communication fosters collaboration and integration between different roles in healthcare teams</a:t>
            </a:r>
            <a:r>
              <a:rPr lang="en-US" sz="1434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434" dirty="0"/>
          </a:p>
        </p:txBody>
      </p:sp>
      <p:sp>
        <p:nvSpPr>
          <p:cNvPr id="34" name="Text 9"/>
          <p:cNvSpPr/>
          <p:nvPr/>
        </p:nvSpPr>
        <p:spPr>
          <a:xfrm>
            <a:off x="981075" y="6763941"/>
            <a:ext cx="1202457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Example</a:t>
            </a:r>
            <a:endParaRPr lang="en-US" sz="1646" dirty="0"/>
          </a:p>
        </p:txBody>
      </p:sp>
      <p:sp>
        <p:nvSpPr>
          <p:cNvPr id="35" name="Text 10"/>
          <p:cNvSpPr/>
          <p:nvPr/>
        </p:nvSpPr>
        <p:spPr>
          <a:xfrm>
            <a:off x="647700" y="7183041"/>
            <a:ext cx="11986260" cy="275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Clear handover during patient transfer ensures continuity of care and prevents management errors.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459117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1112876"/>
            <a:ext cx="5486400" cy="4555927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485900"/>
            <a:ext cx="428625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019300"/>
            <a:ext cx="400050" cy="5334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100" y="2133600"/>
            <a:ext cx="171450" cy="3048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2948732"/>
            <a:ext cx="457200" cy="5334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100" y="3063032"/>
            <a:ext cx="228600" cy="3048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5800" y="3878163"/>
            <a:ext cx="400050" cy="5334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0100" y="3992463"/>
            <a:ext cx="171450" cy="3048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5800" y="4807595"/>
            <a:ext cx="400050" cy="5334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0100" y="4921895"/>
            <a:ext cx="171450" cy="3048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1257300"/>
            <a:ext cx="5486400" cy="4555927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77000" y="1485900"/>
            <a:ext cx="342900" cy="3810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77000" y="2019300"/>
            <a:ext cx="485775" cy="5334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91300" y="2133600"/>
            <a:ext cx="257175" cy="3048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77000" y="2948732"/>
            <a:ext cx="457200" cy="5334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591300" y="3063032"/>
            <a:ext cx="228600" cy="3048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477000" y="3634532"/>
            <a:ext cx="514350" cy="5334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591300" y="3748832"/>
            <a:ext cx="285750" cy="3048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477000" y="4563963"/>
            <a:ext cx="457200" cy="5334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591300" y="4678263"/>
            <a:ext cx="228600" cy="3048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57200" y="6041827"/>
            <a:ext cx="11277600" cy="960090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09600" y="6213277"/>
            <a:ext cx="171450" cy="304800"/>
          </a:xfrm>
          <a:prstGeom prst="rect">
            <a:avLst/>
          </a:prstGeom>
        </p:spPr>
      </p:pic>
      <p:sp>
        <p:nvSpPr>
          <p:cNvPr id="26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Types of Communication and Barriers</a:t>
            </a:r>
            <a:endParaRPr lang="en-US" sz="2680" dirty="0"/>
          </a:p>
        </p:txBody>
      </p:sp>
      <p:sp>
        <p:nvSpPr>
          <p:cNvPr id="27" name="Text 1"/>
          <p:cNvSpPr/>
          <p:nvPr/>
        </p:nvSpPr>
        <p:spPr>
          <a:xfrm>
            <a:off x="1266825" y="1504950"/>
            <a:ext cx="3095938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Communication Types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2"/>
          <p:cNvSpPr/>
          <p:nvPr/>
        </p:nvSpPr>
        <p:spPr>
          <a:xfrm>
            <a:off x="1238250" y="2019300"/>
            <a:ext cx="492442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Verbal Communication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3"/>
          <p:cNvSpPr/>
          <p:nvPr/>
        </p:nvSpPr>
        <p:spPr>
          <a:xfrm>
            <a:off x="1238250" y="2293590"/>
            <a:ext cx="4476750" cy="50274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Includes instructions, patient consultations, and team meetings</a:t>
            </a:r>
            <a:r>
              <a:rPr lang="en-US" sz="1232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232" dirty="0"/>
          </a:p>
        </p:txBody>
      </p:sp>
      <p:sp>
        <p:nvSpPr>
          <p:cNvPr id="30" name="Text 4"/>
          <p:cNvSpPr/>
          <p:nvPr/>
        </p:nvSpPr>
        <p:spPr>
          <a:xfrm>
            <a:off x="1295400" y="2948732"/>
            <a:ext cx="4861560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Non-verbal Communication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5"/>
          <p:cNvSpPr/>
          <p:nvPr/>
        </p:nvSpPr>
        <p:spPr>
          <a:xfrm>
            <a:off x="1295400" y="3223022"/>
            <a:ext cx="4419600" cy="50274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Body language, gestures, and eye contact that complement words</a:t>
            </a:r>
            <a:r>
              <a:rPr lang="en-US" sz="1232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232" dirty="0"/>
          </a:p>
        </p:txBody>
      </p:sp>
      <p:sp>
        <p:nvSpPr>
          <p:cNvPr id="32" name="Text 6"/>
          <p:cNvSpPr/>
          <p:nvPr/>
        </p:nvSpPr>
        <p:spPr>
          <a:xfrm>
            <a:off x="1238250" y="3878163"/>
            <a:ext cx="492442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Written Communication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7"/>
          <p:cNvSpPr/>
          <p:nvPr/>
        </p:nvSpPr>
        <p:spPr>
          <a:xfrm>
            <a:off x="1238250" y="4152454"/>
            <a:ext cx="4476750" cy="50274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Medical records, reports, and referral forms that document care</a:t>
            </a:r>
            <a:r>
              <a:rPr lang="en-US" sz="1232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232" dirty="0"/>
          </a:p>
        </p:txBody>
      </p:sp>
      <p:sp>
        <p:nvSpPr>
          <p:cNvPr id="34" name="Text 8"/>
          <p:cNvSpPr/>
          <p:nvPr/>
        </p:nvSpPr>
        <p:spPr>
          <a:xfrm>
            <a:off x="1238250" y="4807595"/>
            <a:ext cx="492442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Digital Communication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9"/>
          <p:cNvSpPr/>
          <p:nvPr/>
        </p:nvSpPr>
        <p:spPr>
          <a:xfrm>
            <a:off x="1238250" y="5081885"/>
            <a:ext cx="4476750" cy="50274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DHIS-2 systems and WhatsApp groups for health alerts.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0"/>
          <p:cNvSpPr/>
          <p:nvPr/>
        </p:nvSpPr>
        <p:spPr>
          <a:xfrm>
            <a:off x="6972300" y="1504950"/>
            <a:ext cx="3429908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Communication Barriers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11"/>
          <p:cNvSpPr/>
          <p:nvPr/>
        </p:nvSpPr>
        <p:spPr>
          <a:xfrm>
            <a:off x="7115175" y="2019300"/>
            <a:ext cx="4830128" cy="2742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Hierarchy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 12"/>
          <p:cNvSpPr/>
          <p:nvPr/>
        </p:nvSpPr>
        <p:spPr>
          <a:xfrm>
            <a:off x="7115175" y="2293590"/>
            <a:ext cx="4391025" cy="51296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Rank differences between doctors and support staff.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13"/>
          <p:cNvSpPr/>
          <p:nvPr/>
        </p:nvSpPr>
        <p:spPr>
          <a:xfrm>
            <a:off x="7086600" y="2948732"/>
            <a:ext cx="4480441" cy="2742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Workload &amp; Stress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 14"/>
          <p:cNvSpPr/>
          <p:nvPr/>
        </p:nvSpPr>
        <p:spPr>
          <a:xfrm>
            <a:off x="7086600" y="3223022"/>
            <a:ext cx="4480441" cy="239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High volumes leading to rushed communication.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 15"/>
          <p:cNvSpPr/>
          <p:nvPr/>
        </p:nvSpPr>
        <p:spPr>
          <a:xfrm>
            <a:off x="7143750" y="3634532"/>
            <a:ext cx="479869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Language Differences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 16"/>
          <p:cNvSpPr/>
          <p:nvPr/>
        </p:nvSpPr>
        <p:spPr>
          <a:xfrm>
            <a:off x="7143750" y="3908822"/>
            <a:ext cx="4362450" cy="50274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Affects understanding between healthcare providers.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 17"/>
          <p:cNvSpPr/>
          <p:nvPr/>
        </p:nvSpPr>
        <p:spPr>
          <a:xfrm>
            <a:off x="7086600" y="4563963"/>
            <a:ext cx="3939213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Poor Listening Skills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 18"/>
          <p:cNvSpPr/>
          <p:nvPr/>
        </p:nvSpPr>
        <p:spPr>
          <a:xfrm>
            <a:off x="7086600" y="4838254"/>
            <a:ext cx="3939213" cy="239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Hinders effective exchange of information</a:t>
            </a:r>
            <a:r>
              <a:rPr lang="en-US" sz="1232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232" dirty="0"/>
          </a:p>
        </p:txBody>
      </p:sp>
      <p:sp>
        <p:nvSpPr>
          <p:cNvPr id="45" name="Text 19"/>
          <p:cNvSpPr/>
          <p:nvPr/>
        </p:nvSpPr>
        <p:spPr>
          <a:xfrm>
            <a:off x="895350" y="6194227"/>
            <a:ext cx="1600111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Key Insight</a:t>
            </a:r>
            <a:endParaRPr lang="en-US" sz="164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 20"/>
          <p:cNvSpPr/>
          <p:nvPr/>
        </p:nvSpPr>
        <p:spPr>
          <a:xfrm>
            <a:off x="609600" y="6575227"/>
            <a:ext cx="12070080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Effective communication requires awareness of both communication types and potential barriers</a:t>
            </a:r>
            <a:r>
              <a:rPr lang="en-US" sz="1344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344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223522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257300"/>
            <a:ext cx="11277600" cy="22098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485900"/>
            <a:ext cx="342900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6400" y="2019300"/>
            <a:ext cx="609600" cy="6096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38325" y="2152650"/>
            <a:ext cx="285750" cy="3429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9600" y="2019300"/>
            <a:ext cx="609600" cy="6096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3425" y="2152650"/>
            <a:ext cx="361950" cy="3429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62800" y="2019300"/>
            <a:ext cx="609600" cy="6096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86625" y="2152650"/>
            <a:ext cx="361950" cy="3429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06000" y="2019300"/>
            <a:ext cx="609600" cy="6096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48875" y="2152650"/>
            <a:ext cx="323850" cy="3429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7200" y="3886200"/>
            <a:ext cx="11277600" cy="381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114800"/>
            <a:ext cx="11277600" cy="15240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5800" y="4343400"/>
            <a:ext cx="342900" cy="3810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5800" y="4876800"/>
            <a:ext cx="457200" cy="4572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00100" y="4953000"/>
            <a:ext cx="228600" cy="3048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368701" y="4876800"/>
            <a:ext cx="457200" cy="4572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97288" y="4953000"/>
            <a:ext cx="200025" cy="3048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051750" y="4876800"/>
            <a:ext cx="457200" cy="4572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151763" y="4953000"/>
            <a:ext cx="257175" cy="3048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57200" y="5867400"/>
            <a:ext cx="11277600" cy="898922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09600" y="6164461"/>
            <a:ext cx="171450" cy="304800"/>
          </a:xfrm>
          <a:prstGeom prst="rect">
            <a:avLst/>
          </a:prstGeom>
        </p:spPr>
      </p:pic>
      <p:sp>
        <p:nvSpPr>
          <p:cNvPr id="25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Conflict in Healthcare Teams</a:t>
            </a:r>
            <a:endParaRPr lang="en-US" sz="2680" dirty="0"/>
          </a:p>
        </p:txBody>
      </p:sp>
      <p:sp>
        <p:nvSpPr>
          <p:cNvPr id="26" name="Text 1"/>
          <p:cNvSpPr/>
          <p:nvPr/>
        </p:nvSpPr>
        <p:spPr>
          <a:xfrm>
            <a:off x="1181100" y="1504950"/>
            <a:ext cx="3612609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Common Conflict Sources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2"/>
          <p:cNvSpPr/>
          <p:nvPr/>
        </p:nvSpPr>
        <p:spPr>
          <a:xfrm>
            <a:off x="1196697" y="2705100"/>
            <a:ext cx="1587178" cy="26930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Role Ambiguity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3"/>
          <p:cNvSpPr/>
          <p:nvPr/>
        </p:nvSpPr>
        <p:spPr>
          <a:xfrm>
            <a:off x="1040182" y="3009900"/>
            <a:ext cx="1949634" cy="46487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Unclear responsibilities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4"/>
          <p:cNvSpPr/>
          <p:nvPr/>
        </p:nvSpPr>
        <p:spPr>
          <a:xfrm>
            <a:off x="3643819" y="2705100"/>
            <a:ext cx="19552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Uneven Workloads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5"/>
          <p:cNvSpPr/>
          <p:nvPr/>
        </p:nvSpPr>
        <p:spPr>
          <a:xfrm>
            <a:off x="3269285" y="3009900"/>
            <a:ext cx="2822704" cy="46487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Disproportionate task distribution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6"/>
          <p:cNvSpPr/>
          <p:nvPr/>
        </p:nvSpPr>
        <p:spPr>
          <a:xfrm>
            <a:off x="6215502" y="2705100"/>
            <a:ext cx="2034927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Personality Clashes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7"/>
          <p:cNvSpPr/>
          <p:nvPr/>
        </p:nvSpPr>
        <p:spPr>
          <a:xfrm>
            <a:off x="6275167" y="3009900"/>
            <a:ext cx="1896755" cy="46487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Conflicting work styles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8"/>
          <p:cNvSpPr/>
          <p:nvPr/>
        </p:nvSpPr>
        <p:spPr>
          <a:xfrm>
            <a:off x="8894638" y="2705100"/>
            <a:ext cx="186548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Resource Scarcity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9"/>
          <p:cNvSpPr/>
          <p:nvPr/>
        </p:nvSpPr>
        <p:spPr>
          <a:xfrm>
            <a:off x="8922774" y="3009900"/>
            <a:ext cx="1800493" cy="46487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Medication shortages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10"/>
          <p:cNvSpPr/>
          <p:nvPr/>
        </p:nvSpPr>
        <p:spPr>
          <a:xfrm>
            <a:off x="1181100" y="4362450"/>
            <a:ext cx="2500848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Potential Impacts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1"/>
          <p:cNvSpPr/>
          <p:nvPr/>
        </p:nvSpPr>
        <p:spPr>
          <a:xfrm>
            <a:off x="1257300" y="4876800"/>
            <a:ext cx="2335173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Low Morale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12"/>
          <p:cNvSpPr/>
          <p:nvPr/>
        </p:nvSpPr>
        <p:spPr>
          <a:xfrm>
            <a:off x="1257300" y="5181600"/>
            <a:ext cx="2335173" cy="46487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Decreased team motivation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 13"/>
          <p:cNvSpPr/>
          <p:nvPr/>
        </p:nvSpPr>
        <p:spPr>
          <a:xfrm>
            <a:off x="4940201" y="4876800"/>
            <a:ext cx="229932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Poor Patient Care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14"/>
          <p:cNvSpPr/>
          <p:nvPr/>
        </p:nvSpPr>
        <p:spPr>
          <a:xfrm>
            <a:off x="4940201" y="5181600"/>
            <a:ext cx="2299320" cy="46487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Inconsistent service quality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 15"/>
          <p:cNvSpPr/>
          <p:nvPr/>
        </p:nvSpPr>
        <p:spPr>
          <a:xfrm>
            <a:off x="8623250" y="4876800"/>
            <a:ext cx="205342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Staff Turnover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 16"/>
          <p:cNvSpPr/>
          <p:nvPr/>
        </p:nvSpPr>
        <p:spPr>
          <a:xfrm>
            <a:off x="8623250" y="5181600"/>
            <a:ext cx="2053426" cy="46487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Loss of skilled personnel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 17"/>
          <p:cNvSpPr/>
          <p:nvPr/>
        </p:nvSpPr>
        <p:spPr>
          <a:xfrm>
            <a:off x="895350" y="6019800"/>
            <a:ext cx="10687050" cy="594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4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Example:</a:t>
            </a: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During COVID-19, competing priorities between infection control and patient access created tensions</a:t>
            </a:r>
            <a:r>
              <a:rPr lang="en-US" sz="1434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434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2002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333500"/>
            <a:ext cx="5486400" cy="447987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562100"/>
            <a:ext cx="428625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3299222"/>
            <a:ext cx="180975" cy="18276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3687812"/>
            <a:ext cx="180975" cy="18276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4076402"/>
            <a:ext cx="180975" cy="182761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4464993"/>
            <a:ext cx="5029200" cy="1119783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1333500"/>
            <a:ext cx="5486400" cy="4479875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7000" y="1562100"/>
            <a:ext cx="428625" cy="3810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77000" y="3299222"/>
            <a:ext cx="180975" cy="182761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77000" y="3687812"/>
            <a:ext cx="180975" cy="182761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4076402"/>
            <a:ext cx="180975" cy="182761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77000" y="4464993"/>
            <a:ext cx="5029200" cy="1119783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7200" y="6041975"/>
            <a:ext cx="11277600" cy="1318022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9600" y="6194375"/>
            <a:ext cx="219075" cy="3429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9600" y="6834336"/>
            <a:ext cx="152400" cy="1524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6000" y="6834336"/>
            <a:ext cx="114300" cy="152400"/>
          </a:xfrm>
          <a:prstGeom prst="rect">
            <a:avLst/>
          </a:prstGeom>
        </p:spPr>
      </p:pic>
      <p:sp>
        <p:nvSpPr>
          <p:cNvPr id="20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Collaborative and Compromise Strategies</a:t>
            </a:r>
            <a:endParaRPr lang="en-US" sz="2680" dirty="0"/>
          </a:p>
        </p:txBody>
      </p:sp>
      <p:sp>
        <p:nvSpPr>
          <p:cNvPr id="21" name="Text 1"/>
          <p:cNvSpPr/>
          <p:nvPr/>
        </p:nvSpPr>
        <p:spPr>
          <a:xfrm>
            <a:off x="1266825" y="1581150"/>
            <a:ext cx="3203987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Collaborative Strategy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2"/>
          <p:cNvSpPr/>
          <p:nvPr/>
        </p:nvSpPr>
        <p:spPr>
          <a:xfrm>
            <a:off x="685800" y="2095500"/>
            <a:ext cx="5029200" cy="594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4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Win-Win Approach</a:t>
            </a: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: Everyone works together to find optimal solutions.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3"/>
          <p:cNvSpPr/>
          <p:nvPr/>
        </p:nvSpPr>
        <p:spPr>
          <a:xfrm>
            <a:off x="685800" y="2842022"/>
            <a:ext cx="5532120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Key Features: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4"/>
          <p:cNvSpPr/>
          <p:nvPr/>
        </p:nvSpPr>
        <p:spPr>
          <a:xfrm>
            <a:off x="981075" y="3261122"/>
            <a:ext cx="2537520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Focus on mutual benefits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5"/>
          <p:cNvSpPr/>
          <p:nvPr/>
        </p:nvSpPr>
        <p:spPr>
          <a:xfrm>
            <a:off x="981075" y="3649712"/>
            <a:ext cx="3183687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Best for long-term relationships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6"/>
          <p:cNvSpPr/>
          <p:nvPr/>
        </p:nvSpPr>
        <p:spPr>
          <a:xfrm>
            <a:off x="981075" y="4038302"/>
            <a:ext cx="2766879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Requires time and patience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7"/>
          <p:cNvSpPr/>
          <p:nvPr/>
        </p:nvSpPr>
        <p:spPr>
          <a:xfrm>
            <a:off x="800100" y="4579293"/>
            <a:ext cx="5280660" cy="2753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b="1" dirty="0">
                <a:solidFill>
                  <a:srgbClr val="115E59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</a:t>
            </a:r>
            <a:r>
              <a:rPr lang="en-US" sz="1434" b="1" dirty="0">
                <a:solidFill>
                  <a:srgbClr val="115E59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:</a:t>
            </a:r>
            <a:endParaRPr lang="en-US" sz="1434" dirty="0"/>
          </a:p>
        </p:txBody>
      </p:sp>
      <p:sp>
        <p:nvSpPr>
          <p:cNvPr id="28" name="Text 8"/>
          <p:cNvSpPr/>
          <p:nvPr/>
        </p:nvSpPr>
        <p:spPr>
          <a:xfrm>
            <a:off x="800100" y="4876354"/>
            <a:ext cx="4800600" cy="5703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0F766E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Doctors, nurses, and community health workers planning outreach tasks.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9"/>
          <p:cNvSpPr/>
          <p:nvPr/>
        </p:nvSpPr>
        <p:spPr>
          <a:xfrm>
            <a:off x="7058025" y="1581150"/>
            <a:ext cx="3081858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Compromise Strategy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10"/>
          <p:cNvSpPr/>
          <p:nvPr/>
        </p:nvSpPr>
        <p:spPr>
          <a:xfrm>
            <a:off x="6477000" y="2095500"/>
            <a:ext cx="5029200" cy="594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4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Partial Agreement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: Each party gives a little to reach middle ground.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1"/>
          <p:cNvSpPr/>
          <p:nvPr/>
        </p:nvSpPr>
        <p:spPr>
          <a:xfrm>
            <a:off x="6477000" y="2842022"/>
            <a:ext cx="5532120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Key Features: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12"/>
          <p:cNvSpPr/>
          <p:nvPr/>
        </p:nvSpPr>
        <p:spPr>
          <a:xfrm>
            <a:off x="6772275" y="3261122"/>
            <a:ext cx="341697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Finding acceptable middle ground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13"/>
          <p:cNvSpPr/>
          <p:nvPr/>
        </p:nvSpPr>
        <p:spPr>
          <a:xfrm>
            <a:off x="6772275" y="3649712"/>
            <a:ext cx="2736592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Useful when time is limited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14"/>
          <p:cNvSpPr/>
          <p:nvPr/>
        </p:nvSpPr>
        <p:spPr>
          <a:xfrm>
            <a:off x="6772275" y="4038302"/>
            <a:ext cx="4582760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Maintains relationship while resolving conflict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15"/>
          <p:cNvSpPr/>
          <p:nvPr/>
        </p:nvSpPr>
        <p:spPr>
          <a:xfrm>
            <a:off x="6591300" y="4579293"/>
            <a:ext cx="5280660" cy="275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b="1" dirty="0">
                <a:solidFill>
                  <a:srgbClr val="1E40AF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6"/>
          <p:cNvSpPr/>
          <p:nvPr/>
        </p:nvSpPr>
        <p:spPr>
          <a:xfrm>
            <a:off x="6591300" y="4876354"/>
            <a:ext cx="4800600" cy="5702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1D4ED8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 a busy outpatient day, staff share responsibilities equally</a:t>
            </a:r>
            <a:r>
              <a:rPr lang="en-US" sz="1434" dirty="0">
                <a:solidFill>
                  <a:srgbClr val="1D4ED8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434" dirty="0"/>
          </a:p>
        </p:txBody>
      </p:sp>
      <p:sp>
        <p:nvSpPr>
          <p:cNvPr id="37" name="Text 17"/>
          <p:cNvSpPr/>
          <p:nvPr/>
        </p:nvSpPr>
        <p:spPr>
          <a:xfrm>
            <a:off x="942975" y="6194375"/>
            <a:ext cx="2656046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When to Use Each: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 18"/>
          <p:cNvSpPr/>
          <p:nvPr/>
        </p:nvSpPr>
        <p:spPr>
          <a:xfrm>
            <a:off x="838200" y="6613475"/>
            <a:ext cx="5257800" cy="594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4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Collaborate</a:t>
            </a: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when time permits and relationships matter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19"/>
          <p:cNvSpPr/>
          <p:nvPr/>
        </p:nvSpPr>
        <p:spPr>
          <a:xfrm>
            <a:off x="6286500" y="6762006"/>
            <a:ext cx="5119568" cy="2970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4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Compromise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when quick resolution is needed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60543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1609" y="1257300"/>
            <a:ext cx="952500" cy="952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7834" y="1504950"/>
            <a:ext cx="400050" cy="4572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8909" y="1743075"/>
            <a:ext cx="285750" cy="3429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9459" y="1257300"/>
            <a:ext cx="952500" cy="9525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05684" y="1504950"/>
            <a:ext cx="400050" cy="4572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6759" y="1743075"/>
            <a:ext cx="285750" cy="3429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9927" y="1257300"/>
            <a:ext cx="952500" cy="9525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70427" y="1504950"/>
            <a:ext cx="571500" cy="4572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39844" y="1743075"/>
            <a:ext cx="285750" cy="3429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93994" y="1257300"/>
            <a:ext cx="952500" cy="9525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341644" y="1504950"/>
            <a:ext cx="457200" cy="4572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7200" y="2876550"/>
            <a:ext cx="5486400" cy="2003971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5800" y="3638550"/>
            <a:ext cx="180975" cy="182761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5800" y="4027140"/>
            <a:ext cx="180975" cy="182761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5800" y="4415730"/>
            <a:ext cx="180975" cy="182761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48400" y="2876550"/>
            <a:ext cx="5486400" cy="2003971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77000" y="3105150"/>
            <a:ext cx="323850" cy="3429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77000" y="3638550"/>
            <a:ext cx="180975" cy="182761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477000" y="4027140"/>
            <a:ext cx="180975" cy="182761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477000" y="4415730"/>
            <a:ext cx="180975" cy="182761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57200" y="5109121"/>
            <a:ext cx="11277600" cy="1394222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47700" y="5299621"/>
            <a:ext cx="219075" cy="342900"/>
          </a:xfrm>
          <a:prstGeom prst="rect">
            <a:avLst/>
          </a:prstGeom>
        </p:spPr>
      </p:pic>
      <p:sp>
        <p:nvSpPr>
          <p:cNvPr id="26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Teamwork in Primary Healthcare</a:t>
            </a:r>
            <a:endParaRPr lang="en-US" sz="2680" dirty="0"/>
          </a:p>
        </p:txBody>
      </p:sp>
      <p:sp>
        <p:nvSpPr>
          <p:cNvPr id="27" name="Text 1"/>
          <p:cNvSpPr/>
          <p:nvPr/>
        </p:nvSpPr>
        <p:spPr>
          <a:xfrm>
            <a:off x="1734956" y="2305050"/>
            <a:ext cx="729496" cy="2561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Doctors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2"/>
          <p:cNvSpPr/>
          <p:nvPr/>
        </p:nvSpPr>
        <p:spPr>
          <a:xfrm>
            <a:off x="3524347" y="2305050"/>
            <a:ext cx="650751" cy="2561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Nurses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3"/>
          <p:cNvSpPr/>
          <p:nvPr/>
        </p:nvSpPr>
        <p:spPr>
          <a:xfrm>
            <a:off x="5108444" y="2305050"/>
            <a:ext cx="2593509" cy="2561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Community Health Workers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4"/>
          <p:cNvSpPr/>
          <p:nvPr/>
        </p:nvSpPr>
        <p:spPr>
          <a:xfrm>
            <a:off x="8198874" y="2305050"/>
            <a:ext cx="2067833" cy="2561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Vaccination Personnel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5"/>
          <p:cNvSpPr/>
          <p:nvPr/>
        </p:nvSpPr>
        <p:spPr>
          <a:xfrm>
            <a:off x="838200" y="3105150"/>
            <a:ext cx="2636892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Foundation of PHC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6"/>
          <p:cNvSpPr/>
          <p:nvPr/>
        </p:nvSpPr>
        <p:spPr>
          <a:xfrm>
            <a:off x="981075" y="3600450"/>
            <a:ext cx="3397821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Ensures continuity of patient care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7"/>
          <p:cNvSpPr/>
          <p:nvPr/>
        </p:nvSpPr>
        <p:spPr>
          <a:xfrm>
            <a:off x="981075" y="3989040"/>
            <a:ext cx="3523059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Creates patient-centered approach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8"/>
          <p:cNvSpPr/>
          <p:nvPr/>
        </p:nvSpPr>
        <p:spPr>
          <a:xfrm>
            <a:off x="981075" y="4377630"/>
            <a:ext cx="2852827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Maximizes limited resources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9"/>
          <p:cNvSpPr/>
          <p:nvPr/>
        </p:nvSpPr>
        <p:spPr>
          <a:xfrm>
            <a:off x="6953250" y="3105150"/>
            <a:ext cx="1168078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Benefits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0"/>
          <p:cNvSpPr/>
          <p:nvPr/>
        </p:nvSpPr>
        <p:spPr>
          <a:xfrm>
            <a:off x="6772275" y="3600450"/>
            <a:ext cx="2954491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Improved patient satisfaction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11"/>
          <p:cNvSpPr/>
          <p:nvPr/>
        </p:nvSpPr>
        <p:spPr>
          <a:xfrm>
            <a:off x="6772275" y="3989040"/>
            <a:ext cx="2376919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Better health outcomes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 12"/>
          <p:cNvSpPr/>
          <p:nvPr/>
        </p:nvSpPr>
        <p:spPr>
          <a:xfrm>
            <a:off x="6772275" y="4377630"/>
            <a:ext cx="3518967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Increased community engagement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13"/>
          <p:cNvSpPr/>
          <p:nvPr/>
        </p:nvSpPr>
        <p:spPr>
          <a:xfrm>
            <a:off x="981075" y="5299621"/>
            <a:ext cx="2418174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Success Example</a:t>
            </a:r>
            <a:endParaRPr lang="en-US" sz="164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 14"/>
          <p:cNvSpPr/>
          <p:nvPr/>
        </p:nvSpPr>
        <p:spPr>
          <a:xfrm>
            <a:off x="647700" y="5718721"/>
            <a:ext cx="10896600" cy="275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The Polio Eradication Initiative's success demonstrates how coordinated teams can achieve impressive results in PHC.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579793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749" y="1409700"/>
            <a:ext cx="3454301" cy="2552551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49" y="1714500"/>
            <a:ext cx="314027" cy="4572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4388" y="1790700"/>
            <a:ext cx="285750" cy="3048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8850" y="1409700"/>
            <a:ext cx="3454301" cy="255255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9350" y="1714500"/>
            <a:ext cx="420886" cy="4572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26918" y="1790700"/>
            <a:ext cx="285750" cy="3048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27950" y="1409700"/>
            <a:ext cx="3454301" cy="2552551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18450" y="1714500"/>
            <a:ext cx="409129" cy="4572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94353" y="1790700"/>
            <a:ext cx="257175" cy="3048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9749" y="4267051"/>
            <a:ext cx="3454301" cy="2278261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0249" y="4571851"/>
            <a:ext cx="315069" cy="4572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4834" y="4648051"/>
            <a:ext cx="285750" cy="3048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68850" y="4267051"/>
            <a:ext cx="3454301" cy="2278261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59350" y="4571851"/>
            <a:ext cx="404366" cy="4572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47158" y="4648051"/>
            <a:ext cx="228600" cy="3048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27950" y="4267051"/>
            <a:ext cx="3454301" cy="2278261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318450" y="4457551"/>
            <a:ext cx="457200" cy="4572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432750" y="4533751"/>
            <a:ext cx="228600" cy="3048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828800" y="6850112"/>
            <a:ext cx="8534400" cy="127248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981200" y="7021562"/>
            <a:ext cx="171450" cy="304800"/>
          </a:xfrm>
          <a:prstGeom prst="rect">
            <a:avLst/>
          </a:prstGeom>
        </p:spPr>
      </p:pic>
      <p:sp>
        <p:nvSpPr>
          <p:cNvPr id="24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Characteristics of High-Performing Teams</a:t>
            </a:r>
            <a:endParaRPr lang="en-US" sz="2680" dirty="0"/>
          </a:p>
        </p:txBody>
      </p:sp>
      <p:sp>
        <p:nvSpPr>
          <p:cNvPr id="25" name="Text 1"/>
          <p:cNvSpPr/>
          <p:nvPr/>
        </p:nvSpPr>
        <p:spPr>
          <a:xfrm>
            <a:off x="1228576" y="1600200"/>
            <a:ext cx="2644973" cy="65851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Clear Roles &amp; Responsibilities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2"/>
          <p:cNvSpPr/>
          <p:nvPr/>
        </p:nvSpPr>
        <p:spPr>
          <a:xfrm>
            <a:off x="800249" y="2400300"/>
            <a:ext cx="3073301" cy="82287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Each team member understands their specific tasks and how they contribute to the overall goal.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3"/>
          <p:cNvSpPr/>
          <p:nvPr/>
        </p:nvSpPr>
        <p:spPr>
          <a:xfrm>
            <a:off x="5094536" y="1600200"/>
            <a:ext cx="2538115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Open Communication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4"/>
          <p:cNvSpPr/>
          <p:nvPr/>
        </p:nvSpPr>
        <p:spPr>
          <a:xfrm>
            <a:off x="4559350" y="2400300"/>
            <a:ext cx="3073301" cy="82287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Respectful discussions and feedback create an environment of trust and continuous learning.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5"/>
          <p:cNvSpPr/>
          <p:nvPr/>
        </p:nvSpPr>
        <p:spPr>
          <a:xfrm>
            <a:off x="8841879" y="1600200"/>
            <a:ext cx="2549872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Shared Vision &amp; Goals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6"/>
          <p:cNvSpPr/>
          <p:nvPr/>
        </p:nvSpPr>
        <p:spPr>
          <a:xfrm>
            <a:off x="8318450" y="2400300"/>
            <a:ext cx="3073301" cy="11121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Team members align around common objectives like improving immunization coverage or reducing maternal mortality.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7"/>
          <p:cNvSpPr/>
          <p:nvPr/>
        </p:nvSpPr>
        <p:spPr>
          <a:xfrm>
            <a:off x="1229618" y="4457551"/>
            <a:ext cx="2643932" cy="65851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Mutual Trust &amp; Accountability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8"/>
          <p:cNvSpPr/>
          <p:nvPr/>
        </p:nvSpPr>
        <p:spPr>
          <a:xfrm>
            <a:off x="800249" y="5257651"/>
            <a:ext cx="3073301" cy="110466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Team members trust each other and hold themselves accountable for their actions and commitments.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9"/>
          <p:cNvSpPr/>
          <p:nvPr/>
        </p:nvSpPr>
        <p:spPr>
          <a:xfrm>
            <a:off x="5078016" y="4457551"/>
            <a:ext cx="2554635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Problem-Solving Skills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10"/>
          <p:cNvSpPr/>
          <p:nvPr/>
        </p:nvSpPr>
        <p:spPr>
          <a:xfrm>
            <a:off x="4559350" y="5257651"/>
            <a:ext cx="3073301" cy="1392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The team can identify challenges and develop effective solutions to improve patient care and operational processes</a:t>
            </a:r>
            <a:r>
              <a:rPr lang="en-US" sz="1344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344" dirty="0"/>
          </a:p>
        </p:txBody>
      </p:sp>
      <p:sp>
        <p:nvSpPr>
          <p:cNvPr id="35" name="Text 11"/>
          <p:cNvSpPr/>
          <p:nvPr/>
        </p:nvSpPr>
        <p:spPr>
          <a:xfrm>
            <a:off x="8889950" y="4514701"/>
            <a:ext cx="1736973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Adaptability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2"/>
          <p:cNvSpPr/>
          <p:nvPr/>
        </p:nvSpPr>
        <p:spPr>
          <a:xfrm>
            <a:off x="8318450" y="5029051"/>
            <a:ext cx="3073301" cy="11188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Flexibility in response to changing circumstances, new information, and evolving patient needs is essential.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13"/>
          <p:cNvSpPr/>
          <p:nvPr/>
        </p:nvSpPr>
        <p:spPr>
          <a:xfrm>
            <a:off x="2266950" y="7002512"/>
            <a:ext cx="1202457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 14"/>
          <p:cNvSpPr/>
          <p:nvPr/>
        </p:nvSpPr>
        <p:spPr>
          <a:xfrm>
            <a:off x="1981200" y="7421612"/>
            <a:ext cx="8229600" cy="55463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During polio campaigns, coordinated teams with these characteristics can prevent children from being missed during vaccination rounds.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48977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333500"/>
            <a:ext cx="5448300" cy="4000054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562100"/>
            <a:ext cx="342900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880122"/>
            <a:ext cx="180975" cy="18276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3543002"/>
            <a:ext cx="228600" cy="18276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4205883"/>
            <a:ext cx="133350" cy="182761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800" y="4868763"/>
            <a:ext cx="228600" cy="182761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0" y="1333500"/>
            <a:ext cx="5448300" cy="4000054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15100" y="1562100"/>
            <a:ext cx="342900" cy="3810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15100" y="2880122"/>
            <a:ext cx="209550" cy="182761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15100" y="3268712"/>
            <a:ext cx="209550" cy="182761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15100" y="3657302"/>
            <a:ext cx="133350" cy="182761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15100" y="4045893"/>
            <a:ext cx="161925" cy="182761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5638354"/>
            <a:ext cx="11277600" cy="1394222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7700" y="5828854"/>
            <a:ext cx="219075" cy="342900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Motivation in Healthcare Teams</a:t>
            </a:r>
            <a:endParaRPr lang="en-US" sz="2680" dirty="0"/>
          </a:p>
        </p:txBody>
      </p:sp>
      <p:sp>
        <p:nvSpPr>
          <p:cNvPr id="19" name="Text 1"/>
          <p:cNvSpPr/>
          <p:nvPr/>
        </p:nvSpPr>
        <p:spPr>
          <a:xfrm>
            <a:off x="1181100" y="1581150"/>
            <a:ext cx="2775719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Intrinsic Motivation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2"/>
          <p:cNvSpPr/>
          <p:nvPr/>
        </p:nvSpPr>
        <p:spPr>
          <a:xfrm>
            <a:off x="685800" y="2095500"/>
            <a:ext cx="4991100" cy="2753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Internal drives that motivate healthcare professionals</a:t>
            </a:r>
            <a:r>
              <a:rPr lang="en-US" sz="1434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:</a:t>
            </a:r>
            <a:endParaRPr lang="en-US" sz="1434" dirty="0"/>
          </a:p>
        </p:txBody>
      </p:sp>
      <p:sp>
        <p:nvSpPr>
          <p:cNvPr id="21" name="Text 3"/>
          <p:cNvSpPr/>
          <p:nvPr/>
        </p:nvSpPr>
        <p:spPr>
          <a:xfrm>
            <a:off x="981075" y="2842022"/>
            <a:ext cx="4695825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Goal orientation: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Sense of purpose and achievement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4"/>
          <p:cNvSpPr/>
          <p:nvPr/>
        </p:nvSpPr>
        <p:spPr>
          <a:xfrm>
            <a:off x="1028700" y="3504902"/>
            <a:ext cx="4648200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Patient focus: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Helping patients and making a difference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5"/>
          <p:cNvSpPr/>
          <p:nvPr/>
        </p:nvSpPr>
        <p:spPr>
          <a:xfrm>
            <a:off x="933450" y="4167783"/>
            <a:ext cx="4743450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Professional pride: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Career satisfaction and status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6"/>
          <p:cNvSpPr/>
          <p:nvPr/>
        </p:nvSpPr>
        <p:spPr>
          <a:xfrm>
            <a:off x="1028700" y="4830663"/>
            <a:ext cx="4580305" cy="2742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Team cohesion: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Connection with colleagues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7"/>
          <p:cNvSpPr/>
          <p:nvPr/>
        </p:nvSpPr>
        <p:spPr>
          <a:xfrm>
            <a:off x="7010400" y="1581150"/>
            <a:ext cx="2837111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Extrinsic Motivation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8"/>
          <p:cNvSpPr/>
          <p:nvPr/>
        </p:nvSpPr>
        <p:spPr>
          <a:xfrm>
            <a:off x="6515100" y="2095500"/>
            <a:ext cx="4991100" cy="56284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External factors that influence healthcare professionals: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9"/>
          <p:cNvSpPr/>
          <p:nvPr/>
        </p:nvSpPr>
        <p:spPr>
          <a:xfrm>
            <a:off x="6838950" y="2842022"/>
            <a:ext cx="4978286" cy="2742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Compensation: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Competitive salary and benefits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10"/>
          <p:cNvSpPr/>
          <p:nvPr/>
        </p:nvSpPr>
        <p:spPr>
          <a:xfrm>
            <a:off x="6838950" y="3230612"/>
            <a:ext cx="5049500" cy="2742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Recognition: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Acknowledgment for achievements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11"/>
          <p:cNvSpPr/>
          <p:nvPr/>
        </p:nvSpPr>
        <p:spPr>
          <a:xfrm>
            <a:off x="6762750" y="3619202"/>
            <a:ext cx="4530045" cy="2742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Advancement: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Career growth opportunities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12"/>
          <p:cNvSpPr/>
          <p:nvPr/>
        </p:nvSpPr>
        <p:spPr>
          <a:xfrm>
            <a:off x="6791325" y="4007793"/>
            <a:ext cx="4714875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Supportive supervision: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Guidance and encouragement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3"/>
          <p:cNvSpPr/>
          <p:nvPr/>
        </p:nvSpPr>
        <p:spPr>
          <a:xfrm>
            <a:off x="981075" y="5828854"/>
            <a:ext cx="4041041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Primary Healthcare Example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14"/>
          <p:cNvSpPr/>
          <p:nvPr/>
        </p:nvSpPr>
        <p:spPr>
          <a:xfrm>
            <a:off x="647700" y="6247954"/>
            <a:ext cx="10896600" cy="56868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PHC Success: Recognizing community health workers for achieving 95% immunization coverage improves morale and motivates others</a:t>
            </a:r>
            <a:r>
              <a:rPr lang="en-US" sz="1434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434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9144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181100"/>
            <a:ext cx="2163961" cy="2047726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6280" y="1295400"/>
            <a:ext cx="533400" cy="50482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0580" y="1409700"/>
            <a:ext cx="304800" cy="24378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7361" y="1181100"/>
            <a:ext cx="2164110" cy="2047726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1216" y="1295400"/>
            <a:ext cx="476250" cy="504825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55516" y="1409700"/>
            <a:ext cx="247650" cy="24378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13871" y="1181100"/>
            <a:ext cx="2164110" cy="2047726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29151" y="1295400"/>
            <a:ext cx="533400" cy="504825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43451" y="1409700"/>
            <a:ext cx="304800" cy="24378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30380" y="1181100"/>
            <a:ext cx="2164110" cy="2047726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07573" y="1295400"/>
            <a:ext cx="409575" cy="504825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321873" y="1409700"/>
            <a:ext cx="180975" cy="24378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46890" y="1181100"/>
            <a:ext cx="2163961" cy="2047726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62171" y="1295400"/>
            <a:ext cx="533400" cy="504825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576471" y="1409700"/>
            <a:ext cx="304800" cy="24378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81000" y="3381226"/>
            <a:ext cx="2163961" cy="1830586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96280" y="3495526"/>
            <a:ext cx="533400" cy="504825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310580" y="3609826"/>
            <a:ext cx="304800" cy="24378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697361" y="3381226"/>
            <a:ext cx="2164110" cy="1830586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526929" y="3495526"/>
            <a:ext cx="504825" cy="504825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641229" y="3609826"/>
            <a:ext cx="276225" cy="243780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013871" y="3381226"/>
            <a:ext cx="2164110" cy="1830586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829151" y="3495526"/>
            <a:ext cx="533400" cy="504825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943451" y="3609826"/>
            <a:ext cx="304800" cy="243780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330380" y="3381226"/>
            <a:ext cx="2164110" cy="1830586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174236" y="3495526"/>
            <a:ext cx="476250" cy="504825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288536" y="3609826"/>
            <a:ext cx="247650" cy="243780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646890" y="3381226"/>
            <a:ext cx="2163961" cy="1830586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0462171" y="3495526"/>
            <a:ext cx="533400" cy="504825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0576471" y="3609826"/>
            <a:ext cx="304800" cy="243780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81000" y="5440412"/>
            <a:ext cx="11430000" cy="945059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33400" y="5760541"/>
            <a:ext cx="171450" cy="304800"/>
          </a:xfrm>
          <a:prstGeom prst="rect">
            <a:avLst/>
          </a:prstGeom>
        </p:spPr>
      </p:pic>
      <p:sp>
        <p:nvSpPr>
          <p:cNvPr id="36" name="Text 0"/>
          <p:cNvSpPr/>
          <p:nvPr/>
        </p:nvSpPr>
        <p:spPr>
          <a:xfrm>
            <a:off x="381000" y="381000"/>
            <a:ext cx="1257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10 Tips for Building Effective PHC Teams</a:t>
            </a:r>
            <a:endParaRPr lang="en-US" sz="2680" dirty="0"/>
          </a:p>
        </p:txBody>
      </p:sp>
      <p:sp>
        <p:nvSpPr>
          <p:cNvPr id="37" name="Text 1"/>
          <p:cNvSpPr/>
          <p:nvPr/>
        </p:nvSpPr>
        <p:spPr>
          <a:xfrm>
            <a:off x="838989" y="1876425"/>
            <a:ext cx="1275472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Clear Roles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 2"/>
          <p:cNvSpPr/>
          <p:nvPr/>
        </p:nvSpPr>
        <p:spPr>
          <a:xfrm>
            <a:off x="495300" y="2188815"/>
            <a:ext cx="1935361" cy="6514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Define specific responsibilities for all team members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3"/>
          <p:cNvSpPr/>
          <p:nvPr/>
        </p:nvSpPr>
        <p:spPr>
          <a:xfrm>
            <a:off x="2863505" y="1876425"/>
            <a:ext cx="1683276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Common Goals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 4"/>
          <p:cNvSpPr/>
          <p:nvPr/>
        </p:nvSpPr>
        <p:spPr>
          <a:xfrm>
            <a:off x="2811661" y="2188815"/>
            <a:ext cx="1935510" cy="872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Set unified objectives like improving immunization coverage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 5"/>
          <p:cNvSpPr/>
          <p:nvPr/>
        </p:nvSpPr>
        <p:spPr>
          <a:xfrm>
            <a:off x="5128171" y="1876425"/>
            <a:ext cx="1935510" cy="54040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Open Communication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 6"/>
          <p:cNvSpPr/>
          <p:nvPr/>
        </p:nvSpPr>
        <p:spPr>
          <a:xfrm>
            <a:off x="5128171" y="2463105"/>
            <a:ext cx="1935510" cy="6514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Encourage respectful discussions and active listening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 7"/>
          <p:cNvSpPr/>
          <p:nvPr/>
        </p:nvSpPr>
        <p:spPr>
          <a:xfrm>
            <a:off x="7408523" y="1876425"/>
            <a:ext cx="1350779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Recognition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 8"/>
          <p:cNvSpPr/>
          <p:nvPr/>
        </p:nvSpPr>
        <p:spPr>
          <a:xfrm>
            <a:off x="7444680" y="2188815"/>
            <a:ext cx="1935510" cy="6514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Acknowledge achievements to boost morale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 9"/>
          <p:cNvSpPr/>
          <p:nvPr/>
        </p:nvSpPr>
        <p:spPr>
          <a:xfrm>
            <a:off x="9761190" y="1876425"/>
            <a:ext cx="1935361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Supportive Supervision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 10"/>
          <p:cNvSpPr/>
          <p:nvPr/>
        </p:nvSpPr>
        <p:spPr>
          <a:xfrm>
            <a:off x="9761190" y="2463105"/>
            <a:ext cx="1935361" cy="6540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Provide guidance and constructive feedback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 11"/>
          <p:cNvSpPr/>
          <p:nvPr/>
        </p:nvSpPr>
        <p:spPr>
          <a:xfrm>
            <a:off x="495300" y="4076551"/>
            <a:ext cx="1935361" cy="26577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Team Collaboration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 12"/>
          <p:cNvSpPr/>
          <p:nvPr/>
        </p:nvSpPr>
        <p:spPr>
          <a:xfrm>
            <a:off x="495300" y="4663232"/>
            <a:ext cx="1935361" cy="6540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Promote cooperation across all team levels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 13"/>
          <p:cNvSpPr/>
          <p:nvPr/>
        </p:nvSpPr>
        <p:spPr>
          <a:xfrm>
            <a:off x="2845973" y="4076551"/>
            <a:ext cx="1723876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Celebrate Wins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 14"/>
          <p:cNvSpPr/>
          <p:nvPr/>
        </p:nvSpPr>
        <p:spPr>
          <a:xfrm>
            <a:off x="2811661" y="4388941"/>
            <a:ext cx="1935510" cy="6514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Acknowledge progress even with small achievements</a:t>
            </a:r>
            <a:endParaRPr lang="en-US" sz="1600" dirty="0"/>
          </a:p>
        </p:txBody>
      </p:sp>
      <p:sp>
        <p:nvSpPr>
          <p:cNvPr id="51" name="Text 15"/>
          <p:cNvSpPr/>
          <p:nvPr/>
        </p:nvSpPr>
        <p:spPr>
          <a:xfrm>
            <a:off x="4954756" y="4076551"/>
            <a:ext cx="1936864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Resolve Conflicts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 16"/>
          <p:cNvSpPr/>
          <p:nvPr/>
        </p:nvSpPr>
        <p:spPr>
          <a:xfrm>
            <a:off x="5128171" y="4388941"/>
            <a:ext cx="1935510" cy="6540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Address disputes promptly through dialogue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 17"/>
          <p:cNvSpPr/>
          <p:nvPr/>
        </p:nvSpPr>
        <p:spPr>
          <a:xfrm>
            <a:off x="7444680" y="4076551"/>
            <a:ext cx="1935510" cy="54040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Continuous Learning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 18"/>
          <p:cNvSpPr/>
          <p:nvPr/>
        </p:nvSpPr>
        <p:spPr>
          <a:xfrm>
            <a:off x="7444680" y="4663232"/>
            <a:ext cx="1935510" cy="6540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Encourage peer learning and best practices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 19"/>
          <p:cNvSpPr/>
          <p:nvPr/>
        </p:nvSpPr>
        <p:spPr>
          <a:xfrm>
            <a:off x="9665055" y="4076551"/>
            <a:ext cx="1221284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Build Trust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 20"/>
          <p:cNvSpPr/>
          <p:nvPr/>
        </p:nvSpPr>
        <p:spPr>
          <a:xfrm>
            <a:off x="9761190" y="4388941"/>
            <a:ext cx="1935361" cy="6540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71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Foster a culture where all feel valued and respected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 21"/>
          <p:cNvSpPr/>
          <p:nvPr/>
        </p:nvSpPr>
        <p:spPr>
          <a:xfrm>
            <a:off x="819150" y="5592812"/>
            <a:ext cx="10839450" cy="6120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52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Effective teams are the foundation of successful PHC. Implement these strategies to transform your team's performance</a:t>
            </a:r>
            <a:r>
              <a:rPr lang="en-US" sz="1540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54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3AEED-133F-4D22-A928-9EDDB8C05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700" b="1" dirty="0">
                <a:solidFill>
                  <a:schemeClr val="accent5">
                    <a:lumMod val="50000"/>
                  </a:schemeClr>
                </a:solidFill>
              </a:rPr>
              <a:t>MODULE ONE</a:t>
            </a:r>
            <a:b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UNDERSTANDING MANAGEMENT, LEADERSHIP &amp; GOVERNANCE </a:t>
            </a:r>
            <a:b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IN PRIMARY HEALTHCARE SETTINGS</a:t>
            </a:r>
          </a:p>
        </p:txBody>
      </p:sp>
      <p:pic>
        <p:nvPicPr>
          <p:cNvPr id="4" name="Content Placeholder 3" descr="Good governance is the need of the hour ...">
            <a:extLst>
              <a:ext uri="{FF2B5EF4-FFF2-40B4-BE49-F238E27FC236}">
                <a16:creationId xmlns:a16="http://schemas.microsoft.com/office/drawing/2014/main" id="{541CCB1F-884A-46B4-A413-AC7B1AB7996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7269" y="3301206"/>
            <a:ext cx="2857500" cy="1600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5531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578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5007" y="1812727"/>
            <a:ext cx="400050" cy="4572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5975" y="1812727"/>
            <a:ext cx="400050" cy="4572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6943" y="1812727"/>
            <a:ext cx="400050" cy="4572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6758" y="4321373"/>
            <a:ext cx="428625" cy="3810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0783" y="4321373"/>
            <a:ext cx="428625" cy="3810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56375" y="4321373"/>
            <a:ext cx="257175" cy="3810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81392" y="4321373"/>
            <a:ext cx="390525" cy="381000"/>
          </a:xfrm>
          <a:prstGeom prst="rect">
            <a:avLst/>
          </a:prstGeom>
        </p:spPr>
      </p:pic>
      <p:sp>
        <p:nvSpPr>
          <p:cNvPr id="11" name="Text 0"/>
          <p:cNvSpPr/>
          <p:nvPr/>
        </p:nvSpPr>
        <p:spPr>
          <a:xfrm>
            <a:off x="2153461" y="2431852"/>
            <a:ext cx="8424237" cy="550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5040"/>
              </a:lnSpc>
              <a:buNone/>
            </a:pPr>
            <a:r>
              <a:rPr lang="en-US" sz="240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Leadership in Healthcare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"/>
          <p:cNvSpPr/>
          <p:nvPr/>
        </p:nvSpPr>
        <p:spPr>
          <a:xfrm>
            <a:off x="2153461" y="3300413"/>
            <a:ext cx="8424237" cy="3650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3240"/>
              </a:lnSpc>
              <a:buNone/>
            </a:pPr>
            <a:r>
              <a:rPr lang="en-US" sz="2000" dirty="0"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Strategies for Effective Management and Team Building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2"/>
          <p:cNvSpPr/>
          <p:nvPr/>
        </p:nvSpPr>
        <p:spPr>
          <a:xfrm>
            <a:off x="2976049" y="4778573"/>
            <a:ext cx="1470615" cy="26930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Team Building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3"/>
          <p:cNvSpPr/>
          <p:nvPr/>
        </p:nvSpPr>
        <p:spPr>
          <a:xfrm>
            <a:off x="4535686" y="4778573"/>
            <a:ext cx="1651680" cy="26930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Communication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4"/>
          <p:cNvSpPr/>
          <p:nvPr/>
        </p:nvSpPr>
        <p:spPr>
          <a:xfrm>
            <a:off x="6251697" y="4778573"/>
            <a:ext cx="1109469" cy="26930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Innovation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5"/>
          <p:cNvSpPr/>
          <p:nvPr/>
        </p:nvSpPr>
        <p:spPr>
          <a:xfrm>
            <a:off x="7499434" y="4778573"/>
            <a:ext cx="1281529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Patient Care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12410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4478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790700"/>
            <a:ext cx="5448300" cy="317718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2019300"/>
            <a:ext cx="257175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3040261"/>
            <a:ext cx="228600" cy="18276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3428851"/>
            <a:ext cx="180975" cy="18276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3817441"/>
            <a:ext cx="161925" cy="182761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800" y="4206032"/>
            <a:ext cx="209550" cy="182761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0" y="1790700"/>
            <a:ext cx="5448300" cy="3177183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15100" y="2019300"/>
            <a:ext cx="390525" cy="3810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15100" y="3337322"/>
            <a:ext cx="180975" cy="182761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15100" y="3725912"/>
            <a:ext cx="180975" cy="182761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15100" y="4114502"/>
            <a:ext cx="209550" cy="182761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15100" y="4503093"/>
            <a:ext cx="180975" cy="182761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5272683"/>
            <a:ext cx="11277600" cy="1394222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7700" y="5463183"/>
            <a:ext cx="219075" cy="342900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457200" y="457200"/>
            <a:ext cx="1127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Definition and Importance of Leadership in Healthcare</a:t>
            </a:r>
            <a:endParaRPr lang="en-US" sz="2680" dirty="0"/>
          </a:p>
        </p:txBody>
      </p:sp>
      <p:sp>
        <p:nvSpPr>
          <p:cNvPr id="19" name="Text 1"/>
          <p:cNvSpPr/>
          <p:nvPr/>
        </p:nvSpPr>
        <p:spPr>
          <a:xfrm>
            <a:off x="1095375" y="2038350"/>
            <a:ext cx="1389087" cy="3181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Definition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2"/>
          <p:cNvSpPr/>
          <p:nvPr/>
        </p:nvSpPr>
        <p:spPr>
          <a:xfrm>
            <a:off x="685800" y="2552700"/>
            <a:ext cx="5490210" cy="2737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Leadership in healthcare is the ability to: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3"/>
          <p:cNvSpPr/>
          <p:nvPr/>
        </p:nvSpPr>
        <p:spPr>
          <a:xfrm>
            <a:off x="1028700" y="3002161"/>
            <a:ext cx="4102432" cy="26411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Motivate teams toward a common vision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4"/>
          <p:cNvSpPr/>
          <p:nvPr/>
        </p:nvSpPr>
        <p:spPr>
          <a:xfrm>
            <a:off x="981075" y="3390751"/>
            <a:ext cx="3252773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Coordinate resources effectively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5"/>
          <p:cNvSpPr/>
          <p:nvPr/>
        </p:nvSpPr>
        <p:spPr>
          <a:xfrm>
            <a:off x="962025" y="3779341"/>
            <a:ext cx="3862596" cy="26411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Create patient-centered environments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6"/>
          <p:cNvSpPr/>
          <p:nvPr/>
        </p:nvSpPr>
        <p:spPr>
          <a:xfrm>
            <a:off x="1009650" y="4167932"/>
            <a:ext cx="3904342" cy="5462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Foster innovation and responsible care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7"/>
          <p:cNvSpPr/>
          <p:nvPr/>
        </p:nvSpPr>
        <p:spPr>
          <a:xfrm>
            <a:off x="7058025" y="2038350"/>
            <a:ext cx="1620902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Importance</a:t>
            </a:r>
            <a:endParaRPr lang="en-US" sz="1646" dirty="0"/>
          </a:p>
        </p:txBody>
      </p:sp>
      <p:sp>
        <p:nvSpPr>
          <p:cNvPr id="26" name="Text 8"/>
          <p:cNvSpPr/>
          <p:nvPr/>
        </p:nvSpPr>
        <p:spPr>
          <a:xfrm>
            <a:off x="6515100" y="2552700"/>
            <a:ext cx="4991100" cy="56868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Leadership is distinct from management which focuses on stability and execution: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9"/>
          <p:cNvSpPr/>
          <p:nvPr/>
        </p:nvSpPr>
        <p:spPr>
          <a:xfrm>
            <a:off x="6810375" y="3299222"/>
            <a:ext cx="3011463" cy="2742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Drives innovation and change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10"/>
          <p:cNvSpPr/>
          <p:nvPr/>
        </p:nvSpPr>
        <p:spPr>
          <a:xfrm>
            <a:off x="6810375" y="3687812"/>
            <a:ext cx="2993127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Shapes organizational culture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11"/>
          <p:cNvSpPr/>
          <p:nvPr/>
        </p:nvSpPr>
        <p:spPr>
          <a:xfrm>
            <a:off x="6838950" y="4076402"/>
            <a:ext cx="4057903" cy="2742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Improves patient safety and satisfaction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12"/>
          <p:cNvSpPr/>
          <p:nvPr/>
        </p:nvSpPr>
        <p:spPr>
          <a:xfrm>
            <a:off x="6810375" y="4464993"/>
            <a:ext cx="3705106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Builds resilience during emergencies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3"/>
          <p:cNvSpPr/>
          <p:nvPr/>
        </p:nvSpPr>
        <p:spPr>
          <a:xfrm>
            <a:off x="981075" y="5463183"/>
            <a:ext cx="1202457" cy="312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14"/>
          <p:cNvSpPr/>
          <p:nvPr/>
        </p:nvSpPr>
        <p:spPr>
          <a:xfrm>
            <a:off x="647700" y="5882283"/>
            <a:ext cx="10896600" cy="56284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During COVID-19, health leaders inspired communities to follow SOPs, while managers ensured PPE distribution and staffing.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752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333500"/>
            <a:ext cx="4945261" cy="431259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562100"/>
            <a:ext cx="257175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735461"/>
            <a:ext cx="209550" cy="18276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3162151"/>
            <a:ext cx="161925" cy="18276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3588841"/>
            <a:ext cx="180975" cy="182761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800" y="4053632"/>
            <a:ext cx="4488061" cy="8382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8200" y="4244132"/>
            <a:ext cx="114300" cy="1524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86475" y="2118122"/>
            <a:ext cx="19050" cy="12192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86475" y="4213622"/>
            <a:ext cx="19050" cy="12192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89688" y="1333500"/>
            <a:ext cx="4945261" cy="4312593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8288" y="1562100"/>
            <a:ext cx="342900" cy="3810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18288" y="3032522"/>
            <a:ext cx="133350" cy="182761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18288" y="3459212"/>
            <a:ext cx="228600" cy="182761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018288" y="3885902"/>
            <a:ext cx="180975" cy="182761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018288" y="4350693"/>
            <a:ext cx="4488061" cy="10668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170688" y="4541193"/>
            <a:ext cx="114300" cy="1524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897350" y="5966635"/>
            <a:ext cx="11277600" cy="533400"/>
          </a:xfrm>
          <a:prstGeom prst="rect">
            <a:avLst/>
          </a:prstGeom>
        </p:spPr>
      </p:pic>
      <p:sp>
        <p:nvSpPr>
          <p:cNvPr id="21" name="Text 0"/>
          <p:cNvSpPr/>
          <p:nvPr/>
        </p:nvSpPr>
        <p:spPr>
          <a:xfrm>
            <a:off x="457200" y="457200"/>
            <a:ext cx="12405360" cy="4244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Leadership vs Management: Key Differences</a:t>
            </a:r>
            <a:endParaRPr lang="en-US" sz="268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1"/>
          <p:cNvSpPr/>
          <p:nvPr/>
        </p:nvSpPr>
        <p:spPr>
          <a:xfrm>
            <a:off x="1095375" y="1581150"/>
            <a:ext cx="1569988" cy="312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Leadership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2"/>
          <p:cNvSpPr/>
          <p:nvPr/>
        </p:nvSpPr>
        <p:spPr>
          <a:xfrm>
            <a:off x="685800" y="2171700"/>
            <a:ext cx="4936867" cy="2737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Leadership inspires and guides change: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3"/>
          <p:cNvSpPr/>
          <p:nvPr/>
        </p:nvSpPr>
        <p:spPr>
          <a:xfrm>
            <a:off x="1009650" y="2697361"/>
            <a:ext cx="3823960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Focuses on vision and future direction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4"/>
          <p:cNvSpPr/>
          <p:nvPr/>
        </p:nvSpPr>
        <p:spPr>
          <a:xfrm>
            <a:off x="962025" y="3124051"/>
            <a:ext cx="3029143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Motivates teams toward goals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5"/>
          <p:cNvSpPr/>
          <p:nvPr/>
        </p:nvSpPr>
        <p:spPr>
          <a:xfrm>
            <a:off x="981075" y="3550741"/>
            <a:ext cx="2667506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Creates strategic direction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6"/>
          <p:cNvSpPr/>
          <p:nvPr/>
        </p:nvSpPr>
        <p:spPr>
          <a:xfrm>
            <a:off x="1028700" y="4206032"/>
            <a:ext cx="868650" cy="4616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7"/>
          <p:cNvSpPr/>
          <p:nvPr/>
        </p:nvSpPr>
        <p:spPr>
          <a:xfrm>
            <a:off x="838200" y="4510832"/>
            <a:ext cx="4601587" cy="2308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Advocating for digital health records (vision)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8"/>
          <p:cNvSpPr/>
          <p:nvPr/>
        </p:nvSpPr>
        <p:spPr>
          <a:xfrm>
            <a:off x="5811441" y="1394222"/>
            <a:ext cx="626194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4500"/>
              </a:lnSpc>
              <a:buNone/>
            </a:pPr>
            <a:r>
              <a:rPr lang="en-US" sz="2680" b="1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VS</a:t>
            </a:r>
            <a:endParaRPr lang="en-US" sz="2680" dirty="0"/>
          </a:p>
        </p:txBody>
      </p:sp>
      <p:sp>
        <p:nvSpPr>
          <p:cNvPr id="30" name="Text 9"/>
          <p:cNvSpPr/>
          <p:nvPr/>
        </p:nvSpPr>
        <p:spPr>
          <a:xfrm>
            <a:off x="5631061" y="3489722"/>
            <a:ext cx="102303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4500"/>
              </a:lnSpc>
              <a:buNone/>
            </a:pPr>
            <a:r>
              <a:rPr lang="en-US" sz="2680" b="1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AND</a:t>
            </a:r>
            <a:endParaRPr lang="en-US" sz="2680" dirty="0"/>
          </a:p>
        </p:txBody>
      </p:sp>
      <p:sp>
        <p:nvSpPr>
          <p:cNvPr id="31" name="Text 10"/>
          <p:cNvSpPr/>
          <p:nvPr/>
        </p:nvSpPr>
        <p:spPr>
          <a:xfrm>
            <a:off x="7513588" y="1581150"/>
            <a:ext cx="1851080" cy="312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Management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11"/>
          <p:cNvSpPr/>
          <p:nvPr/>
        </p:nvSpPr>
        <p:spPr>
          <a:xfrm>
            <a:off x="7018288" y="2171700"/>
            <a:ext cx="4488061" cy="56868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Management ensures stability and implementation: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12"/>
          <p:cNvSpPr/>
          <p:nvPr/>
        </p:nvSpPr>
        <p:spPr>
          <a:xfrm>
            <a:off x="7265938" y="2994422"/>
            <a:ext cx="3318093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Focuses on systems and stability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13"/>
          <p:cNvSpPr/>
          <p:nvPr/>
        </p:nvSpPr>
        <p:spPr>
          <a:xfrm>
            <a:off x="7361188" y="3421112"/>
            <a:ext cx="3305488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Implements plans and strategies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14"/>
          <p:cNvSpPr/>
          <p:nvPr/>
        </p:nvSpPr>
        <p:spPr>
          <a:xfrm>
            <a:off x="7313563" y="3847802"/>
            <a:ext cx="3879949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Monitors performance and compliance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5"/>
          <p:cNvSpPr/>
          <p:nvPr/>
        </p:nvSpPr>
        <p:spPr>
          <a:xfrm>
            <a:off x="7361188" y="4503093"/>
            <a:ext cx="868650" cy="4616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16"/>
          <p:cNvSpPr/>
          <p:nvPr/>
        </p:nvSpPr>
        <p:spPr>
          <a:xfrm>
            <a:off x="7170688" y="4807893"/>
            <a:ext cx="4183261" cy="4616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Ensuring records are correctly input, stored, and audited (implementation)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 17"/>
          <p:cNvSpPr/>
          <p:nvPr/>
        </p:nvSpPr>
        <p:spPr>
          <a:xfrm>
            <a:off x="579120" y="6027093"/>
            <a:ext cx="12070080" cy="2308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Both leadership and management are essential for effective healthcare delivery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257300"/>
            <a:ext cx="11277600" cy="525661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257300"/>
            <a:ext cx="1944291" cy="525661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" y="1421011"/>
            <a:ext cx="200025" cy="19809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01491" y="1257300"/>
            <a:ext cx="4666506" cy="52566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5791" y="1421011"/>
            <a:ext cx="200025" cy="19809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7996" y="1257300"/>
            <a:ext cx="4666804" cy="525661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82296" y="1421011"/>
            <a:ext cx="200025" cy="19809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" y="1782961"/>
            <a:ext cx="11277600" cy="479971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7200" y="1782961"/>
            <a:ext cx="1944291" cy="479971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9600" y="1939082"/>
            <a:ext cx="171450" cy="16758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01491" y="1782961"/>
            <a:ext cx="4666506" cy="479971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67996" y="1782961"/>
            <a:ext cx="4666804" cy="479971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7200" y="2262932"/>
            <a:ext cx="11277600" cy="479971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7200" y="2262932"/>
            <a:ext cx="1944291" cy="479971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09600" y="2419052"/>
            <a:ext cx="171450" cy="16758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401491" y="2262932"/>
            <a:ext cx="4666506" cy="479971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067996" y="2262932"/>
            <a:ext cx="4666804" cy="479971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57200" y="2742902"/>
            <a:ext cx="11277600" cy="731341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57200" y="2742902"/>
            <a:ext cx="1944291" cy="731341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09600" y="3024783"/>
            <a:ext cx="171450" cy="16758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401491" y="2742902"/>
            <a:ext cx="4666506" cy="731341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067996" y="2742902"/>
            <a:ext cx="4666804" cy="731341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57200" y="3474244"/>
            <a:ext cx="11277600" cy="731341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57200" y="3474244"/>
            <a:ext cx="1944291" cy="731341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09600" y="3756124"/>
            <a:ext cx="142875" cy="167580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401491" y="3474244"/>
            <a:ext cx="4666506" cy="731341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067996" y="3474244"/>
            <a:ext cx="4666804" cy="731341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57200" y="4205585"/>
            <a:ext cx="11277600" cy="731341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57200" y="4205585"/>
            <a:ext cx="1944291" cy="731341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09600" y="4487466"/>
            <a:ext cx="209550" cy="167580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401491" y="4205585"/>
            <a:ext cx="4666506" cy="731341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7067996" y="4205585"/>
            <a:ext cx="4666804" cy="731341"/>
          </a:xfrm>
          <a:prstGeom prst="rect">
            <a:avLst/>
          </a:prstGeom>
        </p:spPr>
      </p:pic>
      <p:pic>
        <p:nvPicPr>
          <p:cNvPr id="36" name="Image 34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57200" y="4936927"/>
            <a:ext cx="11277600" cy="731341"/>
          </a:xfrm>
          <a:prstGeom prst="rect">
            <a:avLst/>
          </a:prstGeom>
        </p:spPr>
      </p:pic>
      <p:pic>
        <p:nvPicPr>
          <p:cNvPr id="37" name="Image 35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57200" y="4936927"/>
            <a:ext cx="1944291" cy="731341"/>
          </a:xfrm>
          <a:prstGeom prst="rect">
            <a:avLst/>
          </a:prstGeom>
        </p:spPr>
      </p:pic>
      <p:pic>
        <p:nvPicPr>
          <p:cNvPr id="38" name="Image 36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609600" y="5218807"/>
            <a:ext cx="209550" cy="167580"/>
          </a:xfrm>
          <a:prstGeom prst="rect">
            <a:avLst/>
          </a:prstGeom>
        </p:spPr>
      </p:pic>
      <p:pic>
        <p:nvPicPr>
          <p:cNvPr id="39" name="Image 37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401491" y="4936927"/>
            <a:ext cx="4666506" cy="731341"/>
          </a:xfrm>
          <a:prstGeom prst="rect">
            <a:avLst/>
          </a:prstGeom>
        </p:spPr>
      </p:pic>
      <p:pic>
        <p:nvPicPr>
          <p:cNvPr id="40" name="Image 38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067996" y="4936927"/>
            <a:ext cx="4666804" cy="731341"/>
          </a:xfrm>
          <a:prstGeom prst="rect">
            <a:avLst/>
          </a:prstGeom>
        </p:spPr>
      </p:pic>
      <p:pic>
        <p:nvPicPr>
          <p:cNvPr id="41" name="Image 39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57200" y="5668268"/>
            <a:ext cx="11277600" cy="479971"/>
          </a:xfrm>
          <a:prstGeom prst="rect">
            <a:avLst/>
          </a:prstGeom>
        </p:spPr>
      </p:pic>
      <p:pic>
        <p:nvPicPr>
          <p:cNvPr id="42" name="Image 40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09600" y="5824389"/>
            <a:ext cx="171450" cy="167580"/>
          </a:xfrm>
          <a:prstGeom prst="rect">
            <a:avLst/>
          </a:prstGeom>
        </p:spPr>
      </p:pic>
      <p:sp>
        <p:nvSpPr>
          <p:cNvPr id="43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Comparing Leadership and Management</a:t>
            </a:r>
            <a:endParaRPr lang="en-US" sz="2680" dirty="0"/>
          </a:p>
        </p:txBody>
      </p:sp>
      <p:sp>
        <p:nvSpPr>
          <p:cNvPr id="44" name="Text 1"/>
          <p:cNvSpPr/>
          <p:nvPr/>
        </p:nvSpPr>
        <p:spPr>
          <a:xfrm>
            <a:off x="2553891" y="1782961"/>
            <a:ext cx="5133156" cy="23974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15E59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Vision, change, inspiration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 2"/>
          <p:cNvSpPr/>
          <p:nvPr/>
        </p:nvSpPr>
        <p:spPr>
          <a:xfrm>
            <a:off x="7220396" y="1782961"/>
            <a:ext cx="5133484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E40AF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Processes, systems, stability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 3"/>
          <p:cNvSpPr/>
          <p:nvPr/>
        </p:nvSpPr>
        <p:spPr>
          <a:xfrm>
            <a:off x="2553891" y="2262932"/>
            <a:ext cx="5133156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15E59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Inspire, coach, guide direction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 4"/>
          <p:cNvSpPr/>
          <p:nvPr/>
        </p:nvSpPr>
        <p:spPr>
          <a:xfrm>
            <a:off x="7220396" y="2262932"/>
            <a:ext cx="5133484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E40AF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Plan, organize, monitor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 5"/>
          <p:cNvSpPr/>
          <p:nvPr/>
        </p:nvSpPr>
        <p:spPr>
          <a:xfrm>
            <a:off x="2553891" y="2742902"/>
            <a:ext cx="5133156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15E59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Future-oriented (where we're going)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 6"/>
          <p:cNvSpPr/>
          <p:nvPr/>
        </p:nvSpPr>
        <p:spPr>
          <a:xfrm>
            <a:off x="7220396" y="2742902"/>
            <a:ext cx="5133484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E40AF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Present-oriented (how to complete tasks)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 7"/>
          <p:cNvSpPr/>
          <p:nvPr/>
        </p:nvSpPr>
        <p:spPr>
          <a:xfrm>
            <a:off x="2553891" y="3474244"/>
            <a:ext cx="5133156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15E59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Based on values, vision, and innovation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 8"/>
          <p:cNvSpPr/>
          <p:nvPr/>
        </p:nvSpPr>
        <p:spPr>
          <a:xfrm>
            <a:off x="7220396" y="3474244"/>
            <a:ext cx="5133484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E40AF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Based on policies, rules, and procedures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 9"/>
          <p:cNvSpPr/>
          <p:nvPr/>
        </p:nvSpPr>
        <p:spPr>
          <a:xfrm>
            <a:off x="2553891" y="4205585"/>
            <a:ext cx="5133156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15E59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Encourages innovation and calculated risk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 10"/>
          <p:cNvSpPr/>
          <p:nvPr/>
        </p:nvSpPr>
        <p:spPr>
          <a:xfrm>
            <a:off x="7220396" y="4205585"/>
            <a:ext cx="5133484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E40AF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Minimizes risk and ensures compliance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 11"/>
          <p:cNvSpPr/>
          <p:nvPr/>
        </p:nvSpPr>
        <p:spPr>
          <a:xfrm>
            <a:off x="2553891" y="4936927"/>
            <a:ext cx="5133156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15E59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People-oriented: building teams, trust, motivation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 12"/>
          <p:cNvSpPr/>
          <p:nvPr/>
        </p:nvSpPr>
        <p:spPr>
          <a:xfrm>
            <a:off x="7220396" y="4936927"/>
            <a:ext cx="4666804" cy="50302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E40AF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System-oriented: budget, scheduling, resource allocation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 13"/>
          <p:cNvSpPr/>
          <p:nvPr/>
        </p:nvSpPr>
        <p:spPr>
          <a:xfrm>
            <a:off x="2553891" y="5668268"/>
            <a:ext cx="5133156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15E59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Transformation and progress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 14"/>
          <p:cNvSpPr/>
          <p:nvPr/>
        </p:nvSpPr>
        <p:spPr>
          <a:xfrm>
            <a:off x="7220396" y="5668268"/>
            <a:ext cx="5133484" cy="2465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980"/>
              </a:lnSpc>
              <a:buNone/>
            </a:pPr>
            <a:r>
              <a:rPr lang="en-US" sz="1600" dirty="0">
                <a:solidFill>
                  <a:srgbClr val="1E40AF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Order, consistency, and efficiency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257300"/>
            <a:ext cx="11277600" cy="975122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2461022"/>
            <a:ext cx="2133600" cy="169158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8738" y="2613422"/>
            <a:ext cx="390525" cy="3810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43200" y="2461022"/>
            <a:ext cx="2133600" cy="169158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95688" y="2613422"/>
            <a:ext cx="428625" cy="3810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29200" y="2461022"/>
            <a:ext cx="2133600" cy="169158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24550" y="2613422"/>
            <a:ext cx="342900" cy="3810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15200" y="2461022"/>
            <a:ext cx="2133600" cy="169158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10550" y="2613422"/>
            <a:ext cx="342900" cy="3810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601200" y="2461022"/>
            <a:ext cx="2133600" cy="169158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453688" y="2613422"/>
            <a:ext cx="428625" cy="3810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381202"/>
            <a:ext cx="11277600" cy="1523851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7700" y="4571702"/>
            <a:ext cx="323850" cy="3429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7700" y="5067002"/>
            <a:ext cx="133350" cy="1524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330601" y="5067002"/>
            <a:ext cx="133350" cy="1524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013650" y="5067002"/>
            <a:ext cx="171450" cy="152400"/>
          </a:xfrm>
          <a:prstGeom prst="rect">
            <a:avLst/>
          </a:prstGeom>
        </p:spPr>
      </p:pic>
      <p:sp>
        <p:nvSpPr>
          <p:cNvPr id="20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Leadership Styles in Primary Healthcare</a:t>
            </a:r>
            <a:endParaRPr lang="en-US" sz="2680" dirty="0"/>
          </a:p>
        </p:txBody>
      </p:sp>
      <p:sp>
        <p:nvSpPr>
          <p:cNvPr id="21" name="Text 1"/>
          <p:cNvSpPr/>
          <p:nvPr/>
        </p:nvSpPr>
        <p:spPr>
          <a:xfrm>
            <a:off x="647700" y="1447800"/>
            <a:ext cx="10896600" cy="56284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Leadership styles determine how healthcare teams function and deliver patient-centered care in primary healthcare settings.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2"/>
          <p:cNvSpPr/>
          <p:nvPr/>
        </p:nvSpPr>
        <p:spPr>
          <a:xfrm>
            <a:off x="815236" y="3070622"/>
            <a:ext cx="1464885" cy="3138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Autocratic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3"/>
          <p:cNvSpPr/>
          <p:nvPr/>
        </p:nvSpPr>
        <p:spPr>
          <a:xfrm>
            <a:off x="609600" y="3451622"/>
            <a:ext cx="1828800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Leaders make decisions alone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4"/>
          <p:cNvSpPr/>
          <p:nvPr/>
        </p:nvSpPr>
        <p:spPr>
          <a:xfrm>
            <a:off x="2923170" y="3070622"/>
            <a:ext cx="1612389" cy="3138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Democratic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5"/>
          <p:cNvSpPr/>
          <p:nvPr/>
        </p:nvSpPr>
        <p:spPr>
          <a:xfrm>
            <a:off x="2895600" y="3451622"/>
            <a:ext cx="1828800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Shared decision-making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6"/>
          <p:cNvSpPr/>
          <p:nvPr/>
        </p:nvSpPr>
        <p:spPr>
          <a:xfrm>
            <a:off x="4746918" y="3070622"/>
            <a:ext cx="2418338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Transformational</a:t>
            </a:r>
            <a:endParaRPr lang="en-US" sz="1646" dirty="0"/>
          </a:p>
        </p:txBody>
      </p:sp>
      <p:sp>
        <p:nvSpPr>
          <p:cNvPr id="27" name="Text 7"/>
          <p:cNvSpPr/>
          <p:nvPr/>
        </p:nvSpPr>
        <p:spPr>
          <a:xfrm>
            <a:off x="5181600" y="3451622"/>
            <a:ext cx="1828800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Inspiring vision change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8"/>
          <p:cNvSpPr/>
          <p:nvPr/>
        </p:nvSpPr>
        <p:spPr>
          <a:xfrm>
            <a:off x="7253280" y="3070622"/>
            <a:ext cx="1643330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Transaction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9"/>
          <p:cNvSpPr/>
          <p:nvPr/>
        </p:nvSpPr>
        <p:spPr>
          <a:xfrm>
            <a:off x="7467600" y="3451622"/>
            <a:ext cx="1828800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Reward and punishment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10"/>
          <p:cNvSpPr/>
          <p:nvPr/>
        </p:nvSpPr>
        <p:spPr>
          <a:xfrm>
            <a:off x="9655865" y="3070622"/>
            <a:ext cx="1108487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Servant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1"/>
          <p:cNvSpPr/>
          <p:nvPr/>
        </p:nvSpPr>
        <p:spPr>
          <a:xfrm>
            <a:off x="9753600" y="3451622"/>
            <a:ext cx="1828800" cy="54040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600" dirty="0">
                <a:solidFill>
                  <a:srgbClr val="4B5563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Serving others' needs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12"/>
          <p:cNvSpPr/>
          <p:nvPr/>
        </p:nvSpPr>
        <p:spPr>
          <a:xfrm>
            <a:off x="1085850" y="4571702"/>
            <a:ext cx="5298996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Why Leadership Styles Matter in PHC</a:t>
            </a:r>
            <a:endParaRPr lang="en-US" sz="164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13"/>
          <p:cNvSpPr/>
          <p:nvPr/>
        </p:nvSpPr>
        <p:spPr>
          <a:xfrm>
            <a:off x="857250" y="5028902"/>
            <a:ext cx="1676073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Team motivation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14"/>
          <p:cNvSpPr/>
          <p:nvPr/>
        </p:nvSpPr>
        <p:spPr>
          <a:xfrm>
            <a:off x="4540151" y="5028902"/>
            <a:ext cx="2165896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Patient-centered care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15"/>
          <p:cNvSpPr/>
          <p:nvPr/>
        </p:nvSpPr>
        <p:spPr>
          <a:xfrm>
            <a:off x="8261300" y="5028902"/>
            <a:ext cx="197353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Resource utilization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6"/>
          <p:cNvSpPr/>
          <p:nvPr/>
        </p:nvSpPr>
        <p:spPr>
          <a:xfrm>
            <a:off x="647700" y="5417493"/>
            <a:ext cx="11986260" cy="275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Different styles serve different purposes. Effective PHC leaders adapt their approach based on context.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030766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333500"/>
            <a:ext cx="5448300" cy="4876354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562100"/>
            <a:ext cx="390525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3413522"/>
            <a:ext cx="180975" cy="18276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3802112"/>
            <a:ext cx="180975" cy="18276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4190702"/>
            <a:ext cx="180975" cy="182761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4655493"/>
            <a:ext cx="4991100" cy="1020961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8200" y="4826943"/>
            <a:ext cx="171450" cy="3048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0" y="1333500"/>
            <a:ext cx="5448300" cy="4876354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15100" y="1714500"/>
            <a:ext cx="428625" cy="3810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15100" y="3718322"/>
            <a:ext cx="180975" cy="182761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15100" y="4106912"/>
            <a:ext cx="180975" cy="182761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15100" y="4495502"/>
            <a:ext cx="180975" cy="182761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15100" y="4960293"/>
            <a:ext cx="4991100" cy="1020961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67500" y="5131743"/>
            <a:ext cx="171450" cy="3048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6514654"/>
            <a:ext cx="11277600" cy="1058912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600" y="6815435"/>
            <a:ext cx="309711" cy="4572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64369" y="6891635"/>
            <a:ext cx="200025" cy="3048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95511" y="6967835"/>
            <a:ext cx="133350" cy="1524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05061" y="6815435"/>
            <a:ext cx="309711" cy="4572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16968" y="6891635"/>
            <a:ext cx="285750" cy="3048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90973" y="6967835"/>
            <a:ext cx="133350" cy="152400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800523" y="6815435"/>
            <a:ext cx="309711" cy="457200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812429" y="6891635"/>
            <a:ext cx="285750" cy="304800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096000" y="6815435"/>
            <a:ext cx="285750" cy="457200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096000" y="6891635"/>
            <a:ext cx="285750" cy="304800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457950" y="6967835"/>
            <a:ext cx="133350" cy="152400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667500" y="6815435"/>
            <a:ext cx="285750" cy="457200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667500" y="6891635"/>
            <a:ext cx="285750" cy="304800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029450" y="6967835"/>
            <a:ext cx="133350" cy="152400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239000" y="6815435"/>
            <a:ext cx="232470" cy="457200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255222" y="6891635"/>
            <a:ext cx="200025" cy="304800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547670" y="6967835"/>
            <a:ext cx="133350" cy="152400"/>
          </a:xfrm>
          <a:prstGeom prst="rect">
            <a:avLst/>
          </a:prstGeom>
        </p:spPr>
      </p:pic>
      <p:pic>
        <p:nvPicPr>
          <p:cNvPr id="36" name="Image 34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757220" y="6815435"/>
            <a:ext cx="285750" cy="457200"/>
          </a:xfrm>
          <a:prstGeom prst="rect">
            <a:avLst/>
          </a:prstGeom>
        </p:spPr>
      </p:pic>
      <p:pic>
        <p:nvPicPr>
          <p:cNvPr id="37" name="Image 35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757220" y="6891635"/>
            <a:ext cx="285750" cy="304800"/>
          </a:xfrm>
          <a:prstGeom prst="rect">
            <a:avLst/>
          </a:prstGeom>
        </p:spPr>
      </p:pic>
      <p:sp>
        <p:nvSpPr>
          <p:cNvPr id="38" name="Text 0"/>
          <p:cNvSpPr/>
          <p:nvPr/>
        </p:nvSpPr>
        <p:spPr>
          <a:xfrm>
            <a:off x="457200" y="457200"/>
            <a:ext cx="12405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Autocratic and Democratic Leadership</a:t>
            </a:r>
            <a:endParaRPr lang="en-US" sz="2680" dirty="0"/>
          </a:p>
        </p:txBody>
      </p:sp>
      <p:sp>
        <p:nvSpPr>
          <p:cNvPr id="39" name="Text 1"/>
          <p:cNvSpPr/>
          <p:nvPr/>
        </p:nvSpPr>
        <p:spPr>
          <a:xfrm>
            <a:off x="1228725" y="1581150"/>
            <a:ext cx="3122295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Autocratic Leadership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 2"/>
          <p:cNvSpPr/>
          <p:nvPr/>
        </p:nvSpPr>
        <p:spPr>
          <a:xfrm>
            <a:off x="685800" y="2095500"/>
            <a:ext cx="4991100" cy="56868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Leaders make decisions independently without team input.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 3"/>
          <p:cNvSpPr/>
          <p:nvPr/>
        </p:nvSpPr>
        <p:spPr>
          <a:xfrm>
            <a:off x="685800" y="2918222"/>
            <a:ext cx="5490210" cy="312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Characteristics: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 4"/>
          <p:cNvSpPr/>
          <p:nvPr/>
        </p:nvSpPr>
        <p:spPr>
          <a:xfrm>
            <a:off x="981075" y="3375422"/>
            <a:ext cx="285626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Centralized decision-making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 5"/>
          <p:cNvSpPr/>
          <p:nvPr/>
        </p:nvSpPr>
        <p:spPr>
          <a:xfrm>
            <a:off x="981075" y="3764012"/>
            <a:ext cx="3555310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Direct orders with little explanation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 6"/>
          <p:cNvSpPr/>
          <p:nvPr/>
        </p:nvSpPr>
        <p:spPr>
          <a:xfrm>
            <a:off x="981075" y="4152602"/>
            <a:ext cx="4120277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 holds all power and responsibility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 7"/>
          <p:cNvSpPr/>
          <p:nvPr/>
        </p:nvSpPr>
        <p:spPr>
          <a:xfrm>
            <a:off x="1123950" y="4807893"/>
            <a:ext cx="1884804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Best Used In:</a:t>
            </a:r>
            <a:endParaRPr lang="en-US" sz="164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 8"/>
          <p:cNvSpPr/>
          <p:nvPr/>
        </p:nvSpPr>
        <p:spPr>
          <a:xfrm>
            <a:off x="838200" y="5226993"/>
            <a:ext cx="5154930" cy="275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Emergency situations requiring quick decisions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 9"/>
          <p:cNvSpPr/>
          <p:nvPr/>
        </p:nvSpPr>
        <p:spPr>
          <a:xfrm>
            <a:off x="7096125" y="1562100"/>
            <a:ext cx="4410075" cy="3138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Democratic/Participatory Leadership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 10"/>
          <p:cNvSpPr/>
          <p:nvPr/>
        </p:nvSpPr>
        <p:spPr>
          <a:xfrm>
            <a:off x="6515100" y="2400300"/>
            <a:ext cx="4991100" cy="56432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Team members participate in decision-making processes</a:t>
            </a:r>
            <a:r>
              <a:rPr lang="en-US" sz="1434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.</a:t>
            </a:r>
            <a:endParaRPr lang="en-US" sz="1434" dirty="0"/>
          </a:p>
        </p:txBody>
      </p:sp>
      <p:sp>
        <p:nvSpPr>
          <p:cNvPr id="49" name="Text 11"/>
          <p:cNvSpPr/>
          <p:nvPr/>
        </p:nvSpPr>
        <p:spPr>
          <a:xfrm>
            <a:off x="6515100" y="3223022"/>
            <a:ext cx="5490210" cy="3138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Characteristics: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 12"/>
          <p:cNvSpPr/>
          <p:nvPr/>
        </p:nvSpPr>
        <p:spPr>
          <a:xfrm>
            <a:off x="6810375" y="3680222"/>
            <a:ext cx="2419320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Shared decision-making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 13"/>
          <p:cNvSpPr/>
          <p:nvPr/>
        </p:nvSpPr>
        <p:spPr>
          <a:xfrm>
            <a:off x="6810375" y="4068812"/>
            <a:ext cx="295465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Input from all team members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 14"/>
          <p:cNvSpPr/>
          <p:nvPr/>
        </p:nvSpPr>
        <p:spPr>
          <a:xfrm>
            <a:off x="6810375" y="4457402"/>
            <a:ext cx="1952744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Consensus building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 15"/>
          <p:cNvSpPr/>
          <p:nvPr/>
        </p:nvSpPr>
        <p:spPr>
          <a:xfrm>
            <a:off x="6953250" y="5112693"/>
            <a:ext cx="2070616" cy="3138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Best Used For: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 16"/>
          <p:cNvSpPr/>
          <p:nvPr/>
        </p:nvSpPr>
        <p:spPr>
          <a:xfrm>
            <a:off x="6667500" y="5531793"/>
            <a:ext cx="5154930" cy="275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Community health project planning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 17"/>
          <p:cNvSpPr/>
          <p:nvPr/>
        </p:nvSpPr>
        <p:spPr>
          <a:xfrm>
            <a:off x="2224534" y="6792664"/>
            <a:ext cx="3871615" cy="5027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98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Autocratic Process: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Leader decides → implements → team follows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 18"/>
          <p:cNvSpPr/>
          <p:nvPr/>
        </p:nvSpPr>
        <p:spPr>
          <a:xfrm>
            <a:off x="8157270" y="6667054"/>
            <a:ext cx="3425130" cy="754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98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Democratic Process: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Input → discussion → leader decides → team implements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9447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90600"/>
            <a:ext cx="914400" cy="38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333500"/>
            <a:ext cx="5448300" cy="3466654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562100"/>
            <a:ext cx="257175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583061"/>
            <a:ext cx="209550" cy="18276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2971651"/>
            <a:ext cx="180975" cy="18276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3360241"/>
            <a:ext cx="228600" cy="182761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800" y="3748832"/>
            <a:ext cx="4991100" cy="822722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0100" y="4007793"/>
            <a:ext cx="228600" cy="3048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0" y="1333500"/>
            <a:ext cx="5448300" cy="3466654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15100" y="1562100"/>
            <a:ext cx="342900" cy="3810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15100" y="2583061"/>
            <a:ext cx="209550" cy="182761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15100" y="2971651"/>
            <a:ext cx="180975" cy="182761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15100" y="3360241"/>
            <a:ext cx="133350" cy="182761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15100" y="3748832"/>
            <a:ext cx="4991100" cy="822722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29400" y="4007793"/>
            <a:ext cx="228600" cy="3048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7200" y="5104954"/>
            <a:ext cx="11277600" cy="1432322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7700" y="5295454"/>
            <a:ext cx="361950" cy="3429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47700" y="5800279"/>
            <a:ext cx="200025" cy="19809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248400" y="5800279"/>
            <a:ext cx="200025" cy="198090"/>
          </a:xfrm>
          <a:prstGeom prst="rect">
            <a:avLst/>
          </a:prstGeom>
        </p:spPr>
      </p:pic>
      <p:sp>
        <p:nvSpPr>
          <p:cNvPr id="22" name="Text 0"/>
          <p:cNvSpPr/>
          <p:nvPr/>
        </p:nvSpPr>
        <p:spPr>
          <a:xfrm>
            <a:off x="457200" y="457200"/>
            <a:ext cx="12405360" cy="4244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680" b="1" dirty="0">
                <a:solidFill>
                  <a:srgbClr val="1F2937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Transformational and Transactional Leadership</a:t>
            </a:r>
            <a:endParaRPr lang="en-US" sz="268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1"/>
          <p:cNvSpPr/>
          <p:nvPr/>
        </p:nvSpPr>
        <p:spPr>
          <a:xfrm>
            <a:off x="1095375" y="1581150"/>
            <a:ext cx="4075748" cy="3206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Transformational Leadership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2"/>
          <p:cNvSpPr/>
          <p:nvPr/>
        </p:nvSpPr>
        <p:spPr>
          <a:xfrm>
            <a:off x="685800" y="2095500"/>
            <a:ext cx="5490210" cy="2678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Inspires staff toward a vision: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3"/>
          <p:cNvSpPr/>
          <p:nvPr/>
        </p:nvSpPr>
        <p:spPr>
          <a:xfrm>
            <a:off x="1009650" y="2544961"/>
            <a:ext cx="277686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Creates a compelling vision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4"/>
          <p:cNvSpPr/>
          <p:nvPr/>
        </p:nvSpPr>
        <p:spPr>
          <a:xfrm>
            <a:off x="981075" y="2933551"/>
            <a:ext cx="238510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Inspires team members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5"/>
          <p:cNvSpPr/>
          <p:nvPr/>
        </p:nvSpPr>
        <p:spPr>
          <a:xfrm>
            <a:off x="1028700" y="3322141"/>
            <a:ext cx="2399839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Develops staff potential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6"/>
          <p:cNvSpPr/>
          <p:nvPr/>
        </p:nvSpPr>
        <p:spPr>
          <a:xfrm>
            <a:off x="1143000" y="3863132"/>
            <a:ext cx="4419600" cy="558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Example: PHC leader inspiring team to achieve immunization targets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7"/>
          <p:cNvSpPr/>
          <p:nvPr/>
        </p:nvSpPr>
        <p:spPr>
          <a:xfrm>
            <a:off x="7010400" y="1581150"/>
            <a:ext cx="3556620" cy="312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Transactional Leadership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8"/>
          <p:cNvSpPr/>
          <p:nvPr/>
        </p:nvSpPr>
        <p:spPr>
          <a:xfrm>
            <a:off x="6515100" y="2095500"/>
            <a:ext cx="5490210" cy="275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Operates based on rewards and consequences: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9"/>
          <p:cNvSpPr/>
          <p:nvPr/>
        </p:nvSpPr>
        <p:spPr>
          <a:xfrm>
            <a:off x="6838950" y="2544961"/>
            <a:ext cx="2903086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Uses rewards for compliance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10"/>
          <p:cNvSpPr/>
          <p:nvPr/>
        </p:nvSpPr>
        <p:spPr>
          <a:xfrm>
            <a:off x="6810375" y="2933551"/>
            <a:ext cx="4345379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Imposes consequences for non-compliance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11"/>
          <p:cNvSpPr/>
          <p:nvPr/>
        </p:nvSpPr>
        <p:spPr>
          <a:xfrm>
            <a:off x="6762750" y="3322141"/>
            <a:ext cx="3079075" cy="2582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Ensures protocols are followed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12"/>
          <p:cNvSpPr/>
          <p:nvPr/>
        </p:nvSpPr>
        <p:spPr>
          <a:xfrm>
            <a:off x="6972300" y="3863132"/>
            <a:ext cx="4419600" cy="5703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34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Example: Ensuring proper referral forms are completed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13"/>
          <p:cNvSpPr/>
          <p:nvPr/>
        </p:nvSpPr>
        <p:spPr>
          <a:xfrm>
            <a:off x="1123950" y="5295454"/>
            <a:ext cx="2224504" cy="312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Key Differences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4"/>
          <p:cNvSpPr/>
          <p:nvPr/>
        </p:nvSpPr>
        <p:spPr>
          <a:xfrm>
            <a:off x="987028" y="5752654"/>
            <a:ext cx="5295900" cy="594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40"/>
              </a:lnSpc>
              <a:buNone/>
            </a:pPr>
            <a:r>
              <a:rPr lang="en-US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Transformational:</a:t>
            </a:r>
            <a:r>
              <a:rPr lang="en-US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Future-oriented, inspiring, develops potential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15"/>
          <p:cNvSpPr/>
          <p:nvPr/>
        </p:nvSpPr>
        <p:spPr>
          <a:xfrm>
            <a:off x="6587728" y="5752654"/>
            <a:ext cx="5295900" cy="5941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40"/>
              </a:lnSpc>
              <a:buNone/>
            </a:pPr>
            <a:r>
              <a:rPr lang="en-US" sz="1600" b="1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Transactional:</a:t>
            </a:r>
            <a:r>
              <a:rPr lang="en-US" sz="1600" dirty="0">
                <a:solidFill>
                  <a:srgbClr val="374151"/>
                </a:solidFill>
                <a:latin typeface="Arial" panose="020B0604020202020204" pitchFamily="34" charset="0"/>
                <a:ea typeface="ui-sans-serif" pitchFamily="34" charset="-122"/>
                <a:cs typeface="Arial" panose="020B0604020202020204" pitchFamily="34" charset="0"/>
              </a:rPr>
              <a:t>Present-oriented, compliance-focused, rule-based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111</TotalTime>
  <Words>1394</Words>
  <Application>Microsoft Office PowerPoint</Application>
  <PresentationFormat>Widescreen</PresentationFormat>
  <Paragraphs>278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Aptos</vt:lpstr>
      <vt:lpstr>Arial</vt:lpstr>
      <vt:lpstr>Trebuchet MS</vt:lpstr>
      <vt:lpstr>ui-sans-serif</vt:lpstr>
      <vt:lpstr>Wingdings 3</vt:lpstr>
      <vt:lpstr>Facet</vt:lpstr>
      <vt:lpstr>PowerPoint Presentation</vt:lpstr>
      <vt:lpstr>MODULE ONE  UNDERSTANDING MANAGEMENT, LEADERSHIP &amp; GOVERNANCE  IN PRIMARY HEALTHCARE SETTINGS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DELL</cp:lastModifiedBy>
  <cp:revision>7</cp:revision>
  <dcterms:created xsi:type="dcterms:W3CDTF">2025-09-14T16:39:19Z</dcterms:created>
  <dcterms:modified xsi:type="dcterms:W3CDTF">2025-11-12T16:48:28Z</dcterms:modified>
</cp:coreProperties>
</file>